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3" r:id="rId8"/>
    <p:sldId id="262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9" d="100"/>
          <a:sy n="69" d="100"/>
        </p:scale>
        <p:origin x="4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CCC100-D626-43ED-9FA6-02D5BB2549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E86D9F-C4D8-4C28-9141-DA708F1729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C0FFF4-A06A-4A69-AC0B-996F9DBA6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61445-F786-40EE-8CCE-7CD50EDC422D}" type="datetimeFigureOut">
              <a:rPr lang="fr-FR" smtClean="0"/>
              <a:t>02/02/2022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DAA9F4-DA2D-4705-8BFE-0DCB8A89B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51AE5D-1AB8-4479-A47D-E63E70D80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6DF0-D035-484F-90D4-2477B0698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453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640F23-4751-40E1-8AE3-979926656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4651FD7-350A-4433-889C-A9CCE5B19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13F4A6-0BA3-4B17-B61F-99683C03F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61445-F786-40EE-8CCE-7CD50EDC422D}" type="datetimeFigureOut">
              <a:rPr lang="fr-FR" smtClean="0"/>
              <a:t>02/02/2022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AB62A3-E745-4903-9920-4496308E0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80C54E-9E90-46F7-BF3F-5221D5B6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6DF0-D035-484F-90D4-2477B0698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890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F53CB73-4291-40D7-9AB0-652BED841D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77A92D0-3B93-4E71-9E2D-64439DC5A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4D2293-AC93-4608-A3B2-27FCA97B5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61445-F786-40EE-8CCE-7CD50EDC422D}" type="datetimeFigureOut">
              <a:rPr lang="fr-FR" smtClean="0"/>
              <a:t>02/02/2022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BF9CEC-C05A-456D-87D8-09153145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7D148C-E71E-4621-8E6B-E046CBE38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6DF0-D035-484F-90D4-2477B0698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53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85367C-386E-4C36-A575-05B4B67BD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BFAF6E-8614-408D-9BFF-426D460E7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ED832F-EA6E-4014-902A-1C038436A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61445-F786-40EE-8CCE-7CD50EDC422D}" type="datetimeFigureOut">
              <a:rPr lang="fr-FR" smtClean="0"/>
              <a:t>02/02/2022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5079EB-6246-4FC9-8A3E-BFE8731C1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903280-96ED-4E81-8E61-1B32A0C5B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6DF0-D035-484F-90D4-2477B0698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8893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9E7CA9-B365-46C9-B436-59B8DEB6D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EB5D26-26CF-45D0-B92A-4548A6DDB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D74119-BF57-46E4-91FD-1D3C6F063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61445-F786-40EE-8CCE-7CD50EDC422D}" type="datetimeFigureOut">
              <a:rPr lang="fr-FR" smtClean="0"/>
              <a:t>02/02/2022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DF6258-DE44-49E1-A815-DD4502E06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586163-63B7-483E-94AB-5CC0D6429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6DF0-D035-484F-90D4-2477B0698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669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CC6BDC-BD60-4415-8D77-342D08C41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1B9947-F7AA-4F39-9701-506AB8560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5C9063-43CA-4816-82BD-E3CDAB1AD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A0922B-C810-4324-B58B-5EE27DAB3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61445-F786-40EE-8CCE-7CD50EDC422D}" type="datetimeFigureOut">
              <a:rPr lang="fr-FR" smtClean="0"/>
              <a:t>02/02/2022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3F4309-0D0A-4BA5-82C2-AE5235D25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37637B1-30BE-4912-8ABA-08EE7AF54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6DF0-D035-484F-90D4-2477B0698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159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0CC7AA-C7BE-40A4-8828-81D8FDEF2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390B5CE-B238-4822-AF53-D7695F807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D555A62-D4B3-4548-8C91-C0AC32B8D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01D6474-8AC3-4A41-ACB4-64875F9995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DF75093-5A4E-471A-8B70-76804A2A38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9345B1D-C1E5-4AC6-9F3B-682BA5CC7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61445-F786-40EE-8CCE-7CD50EDC422D}" type="datetimeFigureOut">
              <a:rPr lang="fr-FR" smtClean="0"/>
              <a:t>02/02/2022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A345553-C2A3-4F55-9C5A-172927EBE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9EC1216-F5A8-4351-9573-8287B3D8A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6DF0-D035-484F-90D4-2477B0698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4517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69844-0DA3-41E6-A673-7E33FD15A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1A72447-7B20-43FC-950B-FFAAE22CB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61445-F786-40EE-8CCE-7CD50EDC422D}" type="datetimeFigureOut">
              <a:rPr lang="fr-FR" smtClean="0"/>
              <a:t>02/02/2022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2861736-F852-4077-8FB2-13EDB2067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9EA9023-BCD3-43F2-891E-902AB8C46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6DF0-D035-484F-90D4-2477B0698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0323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89ED25E-F244-469B-94BC-8D1A39736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61445-F786-40EE-8CCE-7CD50EDC422D}" type="datetimeFigureOut">
              <a:rPr lang="fr-FR" smtClean="0"/>
              <a:t>02/02/2022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25AD95C-CD96-41B5-819D-8A211EB51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CC684A0-608C-4F34-94A2-782D80687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6DF0-D035-484F-90D4-2477B0698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649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F0F8C1-886A-46ED-BD56-2FC9A7B2B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BD35FB-882C-48D3-94C7-60EF928FF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F36FD0F-1889-434F-B250-71BB09806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E291A7-6023-43C4-B4B8-99C1E77F1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61445-F786-40EE-8CCE-7CD50EDC422D}" type="datetimeFigureOut">
              <a:rPr lang="fr-FR" smtClean="0"/>
              <a:t>02/02/2022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0577941-2044-43B1-95F1-40D1FF79E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5823CA-0086-4F96-A821-766C28E7F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6DF0-D035-484F-90D4-2477B0698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953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873A86-08A3-42C8-A182-BDBE302A3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6FD4174-C674-46CB-879D-7761A1AE5A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6A46BA2-E35B-4D3A-9DCA-E71C24B3A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CA80F5B-6898-4A97-8B59-58DE8E0A7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61445-F786-40EE-8CCE-7CD50EDC422D}" type="datetimeFigureOut">
              <a:rPr lang="fr-FR" smtClean="0"/>
              <a:t>02/02/2022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C20F26-FADF-4801-BB1B-2D1C631F4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C1EC0D3-5F41-44FC-9830-3D0F0FDD6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6DF0-D035-484F-90D4-2477B0698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5612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F10F7C-3913-44AD-AF3F-2B4C7A2BE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4BCB8D-BA07-4C5B-A1CE-7AD8EB8EA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87B580-D396-4844-8CDD-1AD2D46946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61445-F786-40EE-8CCE-7CD50EDC422D}" type="datetimeFigureOut">
              <a:rPr lang="fr-FR" smtClean="0"/>
              <a:t>02/02/2022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BDD534-673F-47BC-BA90-FEB50AB023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7AB408-810B-4F3A-B7C9-072592C3A1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06DF0-D035-484F-90D4-2477B06980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05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D820F0-EB91-4993-AB57-03287C35F0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295" y="1122363"/>
            <a:ext cx="10307052" cy="291222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/>
              <a:t>Les métiers du lien et du soin : quel investissement nécessaire ?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57F4AFE-8902-47DB-9813-84EEF27125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4295" y="4267785"/>
            <a:ext cx="10307052" cy="139507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fr-FR" sz="3300" dirty="0"/>
              <a:t>Webinaire CGT 3 février 2022</a:t>
            </a:r>
          </a:p>
          <a:p>
            <a:endParaRPr lang="fr-FR" dirty="0"/>
          </a:p>
          <a:p>
            <a:r>
              <a:rPr lang="fr-FR" sz="2200" i="1" dirty="0"/>
              <a:t>FX </a:t>
            </a:r>
            <a:r>
              <a:rPr lang="fr-FR" sz="2200" i="1" dirty="0" err="1"/>
              <a:t>Devetter</a:t>
            </a:r>
            <a:r>
              <a:rPr lang="fr-FR" sz="2200" i="1" dirty="0"/>
              <a:t> (Université de Lille, </a:t>
            </a:r>
            <a:r>
              <a:rPr lang="fr-FR" sz="2200" i="1" dirty="0" err="1"/>
              <a:t>Clersé</a:t>
            </a:r>
            <a:r>
              <a:rPr lang="fr-FR" sz="2200" i="1" dirty="0"/>
              <a:t>)</a:t>
            </a:r>
          </a:p>
          <a:p>
            <a:r>
              <a:rPr lang="fr-FR" sz="2200" i="1" dirty="0"/>
              <a:t>Julie Valentin (Université Paris 1, CES)</a:t>
            </a:r>
          </a:p>
        </p:txBody>
      </p:sp>
    </p:spTree>
    <p:extLst>
      <p:ext uri="{BB962C8B-B14F-4D97-AF65-F5344CB8AC3E}">
        <p14:creationId xmlns:p14="http://schemas.microsoft.com/office/powerpoint/2010/main" val="3600959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CEA6DD-C9EF-4512-BFB6-8924A6CAF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 De quels emplois parlons nous ? 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DAA84D1F-FD50-4CF4-B7C8-D7B4C729F6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245825"/>
              </p:ext>
            </p:extLst>
          </p:nvPr>
        </p:nvGraphicFramePr>
        <p:xfrm>
          <a:off x="681790" y="1540042"/>
          <a:ext cx="10515601" cy="46741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7284">
                  <a:extLst>
                    <a:ext uri="{9D8B030D-6E8A-4147-A177-3AD203B41FA5}">
                      <a16:colId xmlns:a16="http://schemas.microsoft.com/office/drawing/2014/main" val="3247481538"/>
                    </a:ext>
                  </a:extLst>
                </a:gridCol>
                <a:gridCol w="1275347">
                  <a:extLst>
                    <a:ext uri="{9D8B030D-6E8A-4147-A177-3AD203B41FA5}">
                      <a16:colId xmlns:a16="http://schemas.microsoft.com/office/drawing/2014/main" val="1157322718"/>
                    </a:ext>
                  </a:extLst>
                </a:gridCol>
                <a:gridCol w="751635">
                  <a:extLst>
                    <a:ext uri="{9D8B030D-6E8A-4147-A177-3AD203B41FA5}">
                      <a16:colId xmlns:a16="http://schemas.microsoft.com/office/drawing/2014/main" val="1228321274"/>
                    </a:ext>
                  </a:extLst>
                </a:gridCol>
                <a:gridCol w="1340787">
                  <a:extLst>
                    <a:ext uri="{9D8B030D-6E8A-4147-A177-3AD203B41FA5}">
                      <a16:colId xmlns:a16="http://schemas.microsoft.com/office/drawing/2014/main" val="1202164814"/>
                    </a:ext>
                  </a:extLst>
                </a:gridCol>
                <a:gridCol w="1484443">
                  <a:extLst>
                    <a:ext uri="{9D8B030D-6E8A-4147-A177-3AD203B41FA5}">
                      <a16:colId xmlns:a16="http://schemas.microsoft.com/office/drawing/2014/main" val="2724245050"/>
                    </a:ext>
                  </a:extLst>
                </a:gridCol>
                <a:gridCol w="2126105">
                  <a:extLst>
                    <a:ext uri="{9D8B030D-6E8A-4147-A177-3AD203B41FA5}">
                      <a16:colId xmlns:a16="http://schemas.microsoft.com/office/drawing/2014/main" val="761298093"/>
                    </a:ext>
                  </a:extLst>
                </a:gridCol>
              </a:tblGrid>
              <a:tr h="774642">
                <a:tc>
                  <a:txBody>
                    <a:bodyPr/>
                    <a:lstStyle/>
                    <a:p>
                      <a:endParaRPr lang="fr-F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Effectifs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% femmes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Salaire mensuel moyen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% du niveau de diplôme pondéré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% de salarié.e.s déclarant ne pas pouvoir « tenir » </a:t>
                      </a:r>
                      <a:endParaRPr lang="fr-FR" sz="20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(Moyenne salarié : 36%)*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8364606"/>
                  </a:ext>
                </a:extLst>
              </a:tr>
              <a:tr h="297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Aide à domicile 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554 975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94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890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55%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42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8005816"/>
                  </a:ext>
                </a:extLst>
              </a:tr>
              <a:tr h="297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Assistant·e maternel·le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425 790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97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1 221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72%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33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8274441"/>
                  </a:ext>
                </a:extLst>
              </a:tr>
              <a:tr h="297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Éducateur·trice de jeunes enfants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19 874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96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1 432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69%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62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1419422"/>
                  </a:ext>
                </a:extLst>
              </a:tr>
              <a:tr h="2336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Agents de service des </a:t>
                      </a:r>
                      <a:r>
                        <a:rPr lang="fr-FR" sz="1600" dirty="0" err="1">
                          <a:effectLst/>
                        </a:rPr>
                        <a:t>étab</a:t>
                      </a:r>
                      <a:r>
                        <a:rPr lang="fr-FR" sz="1600" dirty="0">
                          <a:effectLst/>
                        </a:rPr>
                        <a:t>. primaires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171 466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98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1 255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77%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40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3748971"/>
                  </a:ext>
                </a:extLst>
              </a:tr>
              <a:tr h="297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Infirmier·e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414 991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86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1 972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83%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58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364068"/>
                  </a:ext>
                </a:extLst>
              </a:tr>
              <a:tr h="297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ASH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322 500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77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1 304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82%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40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2650431"/>
                  </a:ext>
                </a:extLst>
              </a:tr>
              <a:tr h="4981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</a:rPr>
                        <a:t>Éducateur·trice</a:t>
                      </a:r>
                      <a:r>
                        <a:rPr lang="fr-FR" sz="1600" dirty="0">
                          <a:effectLst/>
                        </a:rPr>
                        <a:t> </a:t>
                      </a:r>
                      <a:r>
                        <a:rPr lang="fr-FR" sz="1600" dirty="0" err="1">
                          <a:effectLst/>
                        </a:rPr>
                        <a:t>spécialisé·e</a:t>
                      </a:r>
                      <a:r>
                        <a:rPr lang="fr-FR" sz="1600" dirty="0">
                          <a:effectLst/>
                        </a:rPr>
                        <a:t> et métiers connexes.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208 537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69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1 724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82%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52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5098572"/>
                  </a:ext>
                </a:extLst>
              </a:tr>
              <a:tr h="4981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Assistant·e des services sociaux et métiers connexes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132 098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80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2 071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92%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60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1412827"/>
                  </a:ext>
                </a:extLst>
              </a:tr>
              <a:tr h="297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Professeur·e des écoles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343 513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84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2 091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81%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50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2044910"/>
                  </a:ext>
                </a:extLst>
              </a:tr>
              <a:tr h="297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Sage-femme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28 155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98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2 282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97%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57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568139"/>
                  </a:ext>
                </a:extLst>
              </a:tr>
              <a:tr h="297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Auxiliaire de puériculture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108 685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99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1 550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89%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57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6355079"/>
                  </a:ext>
                </a:extLst>
              </a:tr>
              <a:tr h="2434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Aide-soignant·e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459 485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88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1 558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92%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51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9283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31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8BEE50-66E2-4E23-B1CB-74028D525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411" y="365125"/>
            <a:ext cx="10816389" cy="1325563"/>
          </a:xfrm>
        </p:spPr>
        <p:txBody>
          <a:bodyPr/>
          <a:lstStyle/>
          <a:p>
            <a:r>
              <a:rPr lang="fr-FR" dirty="0"/>
              <a:t>2. Quels coûts pour revaloriser ces métiers ? 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CBA9B324-9F5A-44EE-B9D7-C79A7C2E64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522518"/>
              </p:ext>
            </p:extLst>
          </p:nvPr>
        </p:nvGraphicFramePr>
        <p:xfrm>
          <a:off x="5237748" y="1879515"/>
          <a:ext cx="6689559" cy="44197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5854">
                  <a:extLst>
                    <a:ext uri="{9D8B030D-6E8A-4147-A177-3AD203B41FA5}">
                      <a16:colId xmlns:a16="http://schemas.microsoft.com/office/drawing/2014/main" val="1770228697"/>
                    </a:ext>
                  </a:extLst>
                </a:gridCol>
                <a:gridCol w="1610277">
                  <a:extLst>
                    <a:ext uri="{9D8B030D-6E8A-4147-A177-3AD203B41FA5}">
                      <a16:colId xmlns:a16="http://schemas.microsoft.com/office/drawing/2014/main" val="1613035016"/>
                    </a:ext>
                  </a:extLst>
                </a:gridCol>
                <a:gridCol w="1250840">
                  <a:extLst>
                    <a:ext uri="{9D8B030D-6E8A-4147-A177-3AD203B41FA5}">
                      <a16:colId xmlns:a16="http://schemas.microsoft.com/office/drawing/2014/main" val="3489475711"/>
                    </a:ext>
                  </a:extLst>
                </a:gridCol>
                <a:gridCol w="1802588">
                  <a:extLst>
                    <a:ext uri="{9D8B030D-6E8A-4147-A177-3AD203B41FA5}">
                      <a16:colId xmlns:a16="http://schemas.microsoft.com/office/drawing/2014/main" val="2344047229"/>
                    </a:ext>
                  </a:extLst>
                </a:gridCol>
              </a:tblGrid>
              <a:tr h="10401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En milliards d’€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Augmentation de 10% du prix du travail / A volume d'emploi initial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Augmentation de 25% du prix du travail / A volume d'emploi initial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Augmentation différenciée permettant de "rattraper" la rémunération correspondant au diplôme attendu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36951878"/>
                  </a:ext>
                </a:extLst>
              </a:tr>
              <a:tr h="404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Petite enfance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2,5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3,5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89766126"/>
                  </a:ext>
                </a:extLst>
              </a:tr>
              <a:tr h="404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Personnes âgées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2,1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5,3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13,9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81229492"/>
                  </a:ext>
                </a:extLst>
              </a:tr>
              <a:tr h="404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Santé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3,1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7,7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5,1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28565707"/>
                  </a:ext>
                </a:extLst>
              </a:tr>
              <a:tr h="404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Action sociale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1,2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3,1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2,1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55847397"/>
                  </a:ext>
                </a:extLst>
              </a:tr>
              <a:tr h="3409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Education primaire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4,2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10,4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10,1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89075427"/>
                  </a:ext>
                </a:extLst>
              </a:tr>
              <a:tr h="424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Ensemble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11,6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29,1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34,8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69515427"/>
                  </a:ext>
                </a:extLst>
              </a:tr>
              <a:tr h="424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% du PIB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1,43%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1850085"/>
                  </a:ext>
                </a:extLst>
              </a:tr>
              <a:tr h="424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Coût du CICE ou autre chose ???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2206738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88AEB42C-0778-441D-86E0-9A4D8006A89B}"/>
              </a:ext>
            </a:extLst>
          </p:cNvPr>
          <p:cNvSpPr txBox="1"/>
          <p:nvPr/>
        </p:nvSpPr>
        <p:spPr>
          <a:xfrm>
            <a:off x="465221" y="1989221"/>
            <a:ext cx="44516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Les métiers du lien et du soin subissent une « pénalité » salariale conséquente : de l’ordre de 10% à 35% selon les professions</a:t>
            </a:r>
          </a:p>
          <a:p>
            <a:endParaRPr lang="fr-FR" b="1" dirty="0"/>
          </a:p>
          <a:p>
            <a:r>
              <a:rPr lang="fr-FR" b="1" dirty="0"/>
              <a:t>L’objectif de supprimer cet écart implique des coûts de l’ordre de 30 milliards d’euros (1,2 % du PIB), pour les effectifs actuellement concernés, soit environ 25% de rémunérations en plus. </a:t>
            </a:r>
          </a:p>
          <a:p>
            <a:endParaRPr lang="fr-FR" b="1" dirty="0"/>
          </a:p>
          <a:p>
            <a:r>
              <a:rPr lang="fr-FR" b="1" dirty="0"/>
              <a:t>Ce coût repose essentiellement sur des dépenses publiques (environ 85%) mais doit être mis en comparaison avec d’autres dépenses actuelles…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9644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CFE129-D890-496E-B0A6-B31D31183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905" y="120316"/>
            <a:ext cx="11405936" cy="850232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3. De combien d’emplois avons-nous besoin ? Méthodo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6A6D1323-AD2B-4FFF-9873-DD276FACF2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455855"/>
              </p:ext>
            </p:extLst>
          </p:nvPr>
        </p:nvGraphicFramePr>
        <p:xfrm>
          <a:off x="256674" y="1090204"/>
          <a:ext cx="11405936" cy="50709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7453">
                  <a:extLst>
                    <a:ext uri="{9D8B030D-6E8A-4147-A177-3AD203B41FA5}">
                      <a16:colId xmlns:a16="http://schemas.microsoft.com/office/drawing/2014/main" val="2806686394"/>
                    </a:ext>
                  </a:extLst>
                </a:gridCol>
                <a:gridCol w="1155031">
                  <a:extLst>
                    <a:ext uri="{9D8B030D-6E8A-4147-A177-3AD203B41FA5}">
                      <a16:colId xmlns:a16="http://schemas.microsoft.com/office/drawing/2014/main" val="1973757493"/>
                    </a:ext>
                  </a:extLst>
                </a:gridCol>
                <a:gridCol w="1251079">
                  <a:extLst>
                    <a:ext uri="{9D8B030D-6E8A-4147-A177-3AD203B41FA5}">
                      <a16:colId xmlns:a16="http://schemas.microsoft.com/office/drawing/2014/main" val="3783300523"/>
                    </a:ext>
                  </a:extLst>
                </a:gridCol>
                <a:gridCol w="1277798">
                  <a:extLst>
                    <a:ext uri="{9D8B030D-6E8A-4147-A177-3AD203B41FA5}">
                      <a16:colId xmlns:a16="http://schemas.microsoft.com/office/drawing/2014/main" val="2436049851"/>
                    </a:ext>
                  </a:extLst>
                </a:gridCol>
                <a:gridCol w="1354698">
                  <a:extLst>
                    <a:ext uri="{9D8B030D-6E8A-4147-A177-3AD203B41FA5}">
                      <a16:colId xmlns:a16="http://schemas.microsoft.com/office/drawing/2014/main" val="2402204259"/>
                    </a:ext>
                  </a:extLst>
                </a:gridCol>
                <a:gridCol w="1354698">
                  <a:extLst>
                    <a:ext uri="{9D8B030D-6E8A-4147-A177-3AD203B41FA5}">
                      <a16:colId xmlns:a16="http://schemas.microsoft.com/office/drawing/2014/main" val="2187065518"/>
                    </a:ext>
                  </a:extLst>
                </a:gridCol>
                <a:gridCol w="1385841">
                  <a:extLst>
                    <a:ext uri="{9D8B030D-6E8A-4147-A177-3AD203B41FA5}">
                      <a16:colId xmlns:a16="http://schemas.microsoft.com/office/drawing/2014/main" val="2553342762"/>
                    </a:ext>
                  </a:extLst>
                </a:gridCol>
                <a:gridCol w="1549338">
                  <a:extLst>
                    <a:ext uri="{9D8B030D-6E8A-4147-A177-3AD203B41FA5}">
                      <a16:colId xmlns:a16="http://schemas.microsoft.com/office/drawing/2014/main" val="1982075342"/>
                    </a:ext>
                  </a:extLst>
                </a:gridCol>
              </a:tblGrid>
              <a:tr h="467886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 Département 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 N Emplois 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 Pop 0-4 ans 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 Enfants par professionnels 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Alignement sur le 1</a:t>
                      </a:r>
                      <a:r>
                        <a:rPr lang="fr-FR" sz="1600" b="1" u="none" strike="noStrike" baseline="30000" dirty="0">
                          <a:effectLst/>
                        </a:rPr>
                        <a:t>er</a:t>
                      </a:r>
                      <a:r>
                        <a:rPr lang="fr-FR" sz="1600" b="1" u="none" strike="noStrike" dirty="0">
                          <a:effectLst/>
                        </a:rPr>
                        <a:t> Quartile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 Alignement sur le 2</a:t>
                      </a:r>
                      <a:r>
                        <a:rPr lang="fr-FR" sz="1600" b="1" u="none" strike="noStrike" baseline="30000" dirty="0">
                          <a:effectLst/>
                        </a:rPr>
                        <a:t>nd</a:t>
                      </a:r>
                      <a:r>
                        <a:rPr lang="fr-FR" sz="1600" b="1" u="none" strike="noStrike" dirty="0">
                          <a:effectLst/>
                        </a:rPr>
                        <a:t> départ.  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Alignement sur le 1</a:t>
                      </a:r>
                      <a:r>
                        <a:rPr lang="fr-FR" sz="1600" b="1" u="none" strike="noStrike" baseline="30000" dirty="0">
                          <a:effectLst/>
                        </a:rPr>
                        <a:t>er</a:t>
                      </a:r>
                      <a:r>
                        <a:rPr lang="fr-FR" sz="1600" b="1" u="none" strike="noStrike" dirty="0">
                          <a:effectLst/>
                        </a:rPr>
                        <a:t> Quartile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u="none" strike="noStrike" dirty="0">
                          <a:effectLst/>
                        </a:rPr>
                        <a:t> Alignement sur le 2</a:t>
                      </a:r>
                      <a:r>
                        <a:rPr lang="fr-FR" sz="1600" b="1" u="none" strike="noStrike" baseline="30000" dirty="0">
                          <a:effectLst/>
                        </a:rPr>
                        <a:t>nd</a:t>
                      </a:r>
                      <a:r>
                        <a:rPr lang="fr-FR" sz="1600" b="1" u="none" strike="noStrike" dirty="0">
                          <a:effectLst/>
                        </a:rPr>
                        <a:t> départ.  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extLst>
                  <a:ext uri="{0D108BD9-81ED-4DB2-BD59-A6C34878D82A}">
                    <a16:rowId xmlns:a16="http://schemas.microsoft.com/office/drawing/2014/main" val="239273621"/>
                  </a:ext>
                </a:extLst>
              </a:tr>
              <a:tr h="30983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                                                   1 – Ain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      5 412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        39 674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            7,3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5 845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 7 538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433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 2 126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extLst>
                  <a:ext uri="{0D108BD9-81ED-4DB2-BD59-A6C34878D82A}">
                    <a16:rowId xmlns:a16="http://schemas.microsoft.com/office/drawing/2014/main" val="1800815363"/>
                  </a:ext>
                </a:extLst>
              </a:tr>
              <a:tr h="30983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                                                   2 – Aisne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   4 449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        31 115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               7,0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  4 584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    5 912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135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 1 463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extLst>
                  <a:ext uri="{0D108BD9-81ED-4DB2-BD59-A6C34878D82A}">
                    <a16:rowId xmlns:a16="http://schemas.microsoft.com/office/drawing/2014/main" val="690865498"/>
                  </a:ext>
                </a:extLst>
              </a:tr>
              <a:tr h="30983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                                                   3 – Allier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   2 203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        15 413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            7,0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2 271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    2 928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   68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    726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extLst>
                  <a:ext uri="{0D108BD9-81ED-4DB2-BD59-A6C34878D82A}">
                    <a16:rowId xmlns:a16="http://schemas.microsoft.com/office/drawing/2014/main" val="2909452004"/>
                  </a:ext>
                </a:extLst>
              </a:tr>
              <a:tr h="30983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                                                   6 – Alpes Maritimes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   5 747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        54 297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            9,4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7 999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  10 317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2 252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    4 569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extLst>
                  <a:ext uri="{0D108BD9-81ED-4DB2-BD59-A6C34878D82A}">
                    <a16:rowId xmlns:a16="http://schemas.microsoft.com/office/drawing/2014/main" val="4098118963"/>
                  </a:ext>
                </a:extLst>
              </a:tr>
              <a:tr h="16547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…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extLst>
                  <a:ext uri="{0D108BD9-81ED-4DB2-BD59-A6C34878D82A}">
                    <a16:rowId xmlns:a16="http://schemas.microsoft.com/office/drawing/2014/main" val="1823591577"/>
                  </a:ext>
                </a:extLst>
              </a:tr>
              <a:tr h="30983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69 – Rhône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17 444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     118 873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            6,8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17 513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22 586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      69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 5 142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extLst>
                  <a:ext uri="{0D108BD9-81ED-4DB2-BD59-A6C34878D82A}">
                    <a16:rowId xmlns:a16="http://schemas.microsoft.com/office/drawing/2014/main" val="396378058"/>
                  </a:ext>
                </a:extLst>
              </a:tr>
              <a:tr h="30983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75-  Paris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29 946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     105 224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            3,5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15 502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19 992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marL="8559" marR="8559" marT="8559" marB="0" anchor="b"/>
                </a:tc>
                <a:extLst>
                  <a:ext uri="{0D108BD9-81ED-4DB2-BD59-A6C34878D82A}">
                    <a16:rowId xmlns:a16="http://schemas.microsoft.com/office/drawing/2014/main" val="1153392671"/>
                  </a:ext>
                </a:extLst>
              </a:tr>
              <a:tr h="30983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92- Hauts de Seine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20 668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     106 733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            5,2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15 724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20 279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</a:t>
                      </a:r>
                    </a:p>
                  </a:txBody>
                  <a:tcPr marL="8559" marR="8559" marT="8559" marB="0" anchor="b"/>
                </a:tc>
                <a:extLst>
                  <a:ext uri="{0D108BD9-81ED-4DB2-BD59-A6C34878D82A}">
                    <a16:rowId xmlns:a16="http://schemas.microsoft.com/office/drawing/2014/main" val="1453937205"/>
                  </a:ext>
                </a:extLst>
              </a:tr>
              <a:tr h="30983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13 – Bouches  du Rhône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11 412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     117 056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             10,3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17 245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  22 241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5 833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  10 829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extLst>
                  <a:ext uri="{0D108BD9-81ED-4DB2-BD59-A6C34878D82A}">
                    <a16:rowId xmlns:a16="http://schemas.microsoft.com/office/drawing/2014/main" val="1741343088"/>
                  </a:ext>
                </a:extLst>
              </a:tr>
              <a:tr h="30983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93 – Seine Saint Denis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   9 704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   130 346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             13,4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19 203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>
                          <a:effectLst/>
                        </a:rPr>
                        <a:t>                                   24 766   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9 499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u="none" strike="noStrike" dirty="0">
                          <a:effectLst/>
                        </a:rPr>
                        <a:t>                                   15 062  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extLst>
                  <a:ext uri="{0D108BD9-81ED-4DB2-BD59-A6C34878D82A}">
                    <a16:rowId xmlns:a16="http://schemas.microsoft.com/office/drawing/2014/main" val="2813052636"/>
                  </a:ext>
                </a:extLst>
              </a:tr>
              <a:tr h="309832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u="none" strike="noStrike" dirty="0">
                          <a:effectLst/>
                        </a:rPr>
                        <a:t>Total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                                  490 774  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                                   3 679 842  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                                                7,5  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                              542 118  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                                699 170  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                               75 827  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u="none" strike="noStrike" dirty="0">
                          <a:effectLst/>
                        </a:rPr>
                        <a:t>                                218 349   </a:t>
                      </a:r>
                      <a:endParaRPr lang="fr-F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59" marR="8559" marT="8559" marB="0" anchor="b"/>
                </a:tc>
                <a:extLst>
                  <a:ext uri="{0D108BD9-81ED-4DB2-BD59-A6C34878D82A}">
                    <a16:rowId xmlns:a16="http://schemas.microsoft.com/office/drawing/2014/main" val="135242377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C9E671BA-9774-45C9-B24B-E17511149D5E}"/>
              </a:ext>
            </a:extLst>
          </p:cNvPr>
          <p:cNvSpPr txBox="1"/>
          <p:nvPr/>
        </p:nvSpPr>
        <p:spPr>
          <a:xfrm>
            <a:off x="9216189" y="6256421"/>
            <a:ext cx="2791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Source : DADS, Insee. </a:t>
            </a:r>
          </a:p>
        </p:txBody>
      </p:sp>
    </p:spTree>
    <p:extLst>
      <p:ext uri="{BB962C8B-B14F-4D97-AF65-F5344CB8AC3E}">
        <p14:creationId xmlns:p14="http://schemas.microsoft.com/office/powerpoint/2010/main" val="2636327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8BEE50-66E2-4E23-B1CB-74028D525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411" y="365125"/>
            <a:ext cx="10816389" cy="918243"/>
          </a:xfrm>
        </p:spPr>
        <p:txBody>
          <a:bodyPr/>
          <a:lstStyle/>
          <a:p>
            <a:r>
              <a:rPr lang="fr-FR" dirty="0"/>
              <a:t>3. De combien d’emplois avons-nous besoin ?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8AEB42C-0778-441D-86E0-9A4D8006A89B}"/>
              </a:ext>
            </a:extLst>
          </p:cNvPr>
          <p:cNvSpPr txBox="1"/>
          <p:nvPr/>
        </p:nvSpPr>
        <p:spPr>
          <a:xfrm>
            <a:off x="465221" y="1283368"/>
            <a:ext cx="44516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Réduire les inégalités territoriales et améliorer l’accessibilité aux services du lien et du soin nécessite des recrutements importants : </a:t>
            </a:r>
          </a:p>
          <a:p>
            <a:endParaRPr lang="fr-FR" b="1" dirty="0"/>
          </a:p>
          <a:p>
            <a:pPr marL="285750" indent="-285750">
              <a:buFontTx/>
              <a:buChar char="-"/>
            </a:pPr>
            <a:r>
              <a:rPr lang="fr-FR" b="1" dirty="0"/>
              <a:t>près de 300 000 emplois sont nécessaires pour faire face aux inégalités les plus criantes </a:t>
            </a:r>
          </a:p>
          <a:p>
            <a:pPr marL="285750" indent="-285750">
              <a:buFontTx/>
              <a:buChar char="-"/>
            </a:pPr>
            <a:endParaRPr lang="fr-FR" b="1" dirty="0"/>
          </a:p>
          <a:p>
            <a:pPr marL="285750" indent="-285750">
              <a:buFontTx/>
              <a:buChar char="-"/>
            </a:pPr>
            <a:r>
              <a:rPr lang="fr-FR" b="1" dirty="0"/>
              <a:t>mais ce sont plus d’un million de postes qui seraient nécessaires pour envisager, dans toute la France, un niveau de service de qualité. </a:t>
            </a:r>
          </a:p>
          <a:p>
            <a:endParaRPr lang="fr-FR" b="1" dirty="0"/>
          </a:p>
          <a:p>
            <a:endParaRPr lang="fr-FR" b="1" dirty="0"/>
          </a:p>
          <a:p>
            <a:r>
              <a:rPr lang="fr-FR" b="1" dirty="0"/>
              <a:t>Atteindre un même taux d’emplois dans ces services que la Suède porterait même les besoins à plus de 1,7 millions de postes. </a:t>
            </a:r>
            <a:endParaRPr lang="fr-FR" dirty="0"/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952A14FC-AEF8-4BEF-BE4D-032202F933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920215"/>
              </p:ext>
            </p:extLst>
          </p:nvPr>
        </p:nvGraphicFramePr>
        <p:xfrm>
          <a:off x="5739063" y="1291389"/>
          <a:ext cx="5987716" cy="53118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8062">
                  <a:extLst>
                    <a:ext uri="{9D8B030D-6E8A-4147-A177-3AD203B41FA5}">
                      <a16:colId xmlns:a16="http://schemas.microsoft.com/office/drawing/2014/main" val="1663603251"/>
                    </a:ext>
                  </a:extLst>
                </a:gridCol>
                <a:gridCol w="1435769">
                  <a:extLst>
                    <a:ext uri="{9D8B030D-6E8A-4147-A177-3AD203B41FA5}">
                      <a16:colId xmlns:a16="http://schemas.microsoft.com/office/drawing/2014/main" val="1107427878"/>
                    </a:ext>
                  </a:extLst>
                </a:gridCol>
                <a:gridCol w="1572126">
                  <a:extLst>
                    <a:ext uri="{9D8B030D-6E8A-4147-A177-3AD203B41FA5}">
                      <a16:colId xmlns:a16="http://schemas.microsoft.com/office/drawing/2014/main" val="2697526702"/>
                    </a:ext>
                  </a:extLst>
                </a:gridCol>
                <a:gridCol w="1431759">
                  <a:extLst>
                    <a:ext uri="{9D8B030D-6E8A-4147-A177-3AD203B41FA5}">
                      <a16:colId xmlns:a16="http://schemas.microsoft.com/office/drawing/2014/main" val="3060591094"/>
                    </a:ext>
                  </a:extLst>
                </a:gridCol>
              </a:tblGrid>
              <a:tr h="41943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Champ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(En milliers)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Emplois actuels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Création scénario bas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Création scénario haut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1279984"/>
                  </a:ext>
                </a:extLst>
              </a:tr>
              <a:tr h="5575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Petite Enfance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490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75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218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76488107"/>
                  </a:ext>
                </a:extLst>
              </a:tr>
              <a:tr h="5575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Perte d’autonomie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967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48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222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2532238"/>
                  </a:ext>
                </a:extLst>
              </a:tr>
              <a:tr h="5575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Action sociale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194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41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154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9185868"/>
                  </a:ext>
                </a:extLst>
              </a:tr>
              <a:tr h="5575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Santé</a:t>
                      </a:r>
                      <a:endParaRPr lang="fr-F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840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96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540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63201510"/>
                  </a:ext>
                </a:extLst>
              </a:tr>
              <a:tr h="7619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Education  primaire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493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30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127</a:t>
                      </a:r>
                      <a:endParaRPr lang="fr-F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59869938"/>
                  </a:ext>
                </a:extLst>
              </a:tr>
              <a:tr h="557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Ensemble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2 987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293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1 264</a:t>
                      </a:r>
                      <a:endParaRPr lang="fr-F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9991277"/>
                  </a:ext>
                </a:extLst>
              </a:tr>
              <a:tr h="557547">
                <a:tc>
                  <a:txBody>
                    <a:bodyPr/>
                    <a:lstStyle/>
                    <a:p>
                      <a:r>
                        <a:rPr lang="fr-FR" b="1" dirty="0"/>
                        <a:t>% de hausse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+ 10%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fr-FR" b="1" dirty="0"/>
                        <a:t>+42%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73793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374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57494-D16B-4EE5-8AC5-D8C8F7472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683" y="188662"/>
            <a:ext cx="10908634" cy="1110749"/>
          </a:xfrm>
        </p:spPr>
        <p:txBody>
          <a:bodyPr>
            <a:normAutofit fontScale="90000"/>
          </a:bodyPr>
          <a:lstStyle/>
          <a:p>
            <a:r>
              <a:rPr lang="fr-FR" dirty="0"/>
              <a:t>4. Là-aussi un investissement conséquent est nécessaire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2CE7BF14-561F-4531-94E1-366736ED52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780221"/>
              </p:ext>
            </p:extLst>
          </p:nvPr>
        </p:nvGraphicFramePr>
        <p:xfrm>
          <a:off x="6188243" y="1404895"/>
          <a:ext cx="5362074" cy="4722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1037">
                  <a:extLst>
                    <a:ext uri="{9D8B030D-6E8A-4147-A177-3AD203B41FA5}">
                      <a16:colId xmlns:a16="http://schemas.microsoft.com/office/drawing/2014/main" val="2665684856"/>
                    </a:ext>
                  </a:extLst>
                </a:gridCol>
                <a:gridCol w="1377655">
                  <a:extLst>
                    <a:ext uri="{9D8B030D-6E8A-4147-A177-3AD203B41FA5}">
                      <a16:colId xmlns:a16="http://schemas.microsoft.com/office/drawing/2014/main" val="2677458725"/>
                    </a:ext>
                  </a:extLst>
                </a:gridCol>
                <a:gridCol w="1356691">
                  <a:extLst>
                    <a:ext uri="{9D8B030D-6E8A-4147-A177-3AD203B41FA5}">
                      <a16:colId xmlns:a16="http://schemas.microsoft.com/office/drawing/2014/main" val="3184187329"/>
                    </a:ext>
                  </a:extLst>
                </a:gridCol>
                <a:gridCol w="1356691">
                  <a:extLst>
                    <a:ext uri="{9D8B030D-6E8A-4147-A177-3AD203B41FA5}">
                      <a16:colId xmlns:a16="http://schemas.microsoft.com/office/drawing/2014/main" val="1390966819"/>
                    </a:ext>
                  </a:extLst>
                </a:gridCol>
              </a:tblGrid>
              <a:tr h="11666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En milliards d’euros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Coût en main d’œuvre (en milliards d’euros)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Coût de production global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Coût Brut pour les finances publiques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extLst>
                  <a:ext uri="{0D108BD9-81ED-4DB2-BD59-A6C34878D82A}">
                    <a16:rowId xmlns:a16="http://schemas.microsoft.com/office/drawing/2014/main" val="2373780098"/>
                  </a:ext>
                </a:extLst>
              </a:tr>
              <a:tr h="3539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Petite Enfance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[1,5 – 4,5]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[1,65 – 6]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[1,25 – 4,5]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extLst>
                  <a:ext uri="{0D108BD9-81ED-4DB2-BD59-A6C34878D82A}">
                    <a16:rowId xmlns:a16="http://schemas.microsoft.com/office/drawing/2014/main" val="2541395242"/>
                  </a:ext>
                </a:extLst>
              </a:tr>
              <a:tr h="3539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Perte d’autonomie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[1,3 – 6]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[1,3 – 8,4]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[1 – 6,3]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extLst>
                  <a:ext uri="{0D108BD9-81ED-4DB2-BD59-A6C34878D82A}">
                    <a16:rowId xmlns:a16="http://schemas.microsoft.com/office/drawing/2014/main" val="1996413368"/>
                  </a:ext>
                </a:extLst>
              </a:tr>
              <a:tr h="3539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Action sociale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[1,6 – 6,1]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[1,6 – 7,6]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[1,6 – 7,6]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extLst>
                  <a:ext uri="{0D108BD9-81ED-4DB2-BD59-A6C34878D82A}">
                    <a16:rowId xmlns:a16="http://schemas.microsoft.com/office/drawing/2014/main" val="1559692746"/>
                  </a:ext>
                </a:extLst>
              </a:tr>
              <a:tr h="3539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Santé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[3,5 – 19,5]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[3,5 – 29,2]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[3,1 – 26,2]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extLst>
                  <a:ext uri="{0D108BD9-81ED-4DB2-BD59-A6C34878D82A}">
                    <a16:rowId xmlns:a16="http://schemas.microsoft.com/office/drawing/2014/main" val="1274564878"/>
                  </a:ext>
                </a:extLst>
              </a:tr>
              <a:tr h="4514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Education primaire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[1,3 – 5,3]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[1,3 – 6,7]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</a:rPr>
                        <a:t>[1,25 – 6,6]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extLst>
                  <a:ext uri="{0D108BD9-81ED-4DB2-BD59-A6C34878D82A}">
                    <a16:rowId xmlns:a16="http://schemas.microsoft.com/office/drawing/2014/main" val="1346665035"/>
                  </a:ext>
                </a:extLst>
              </a:tr>
              <a:tr h="10945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Ensemble</a:t>
                      </a:r>
                      <a:endParaRPr lang="fr-F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[9,3 – 41,3]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Soit 0,36% à 1,6% du PIB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[9,4 – 58]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[8,3 – 51,4]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Soit de 0,32% à 1,98% du PIB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69" marR="58069" marT="0" marB="0"/>
                </a:tc>
                <a:extLst>
                  <a:ext uri="{0D108BD9-81ED-4DB2-BD59-A6C34878D82A}">
                    <a16:rowId xmlns:a16="http://schemas.microsoft.com/office/drawing/2014/main" val="2514338870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4C5447CF-D8FA-4EB7-9BD2-87CCC1878AE0}"/>
              </a:ext>
            </a:extLst>
          </p:cNvPr>
          <p:cNvSpPr txBox="1"/>
          <p:nvPr/>
        </p:nvSpPr>
        <p:spPr>
          <a:xfrm>
            <a:off x="641683" y="1404895"/>
            <a:ext cx="506128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Un investissement supplémentaire minimal d’environ 10 milliards d’euros mais qui atteint près de 60 milliards pour répondre aux besoins réels. </a:t>
            </a:r>
          </a:p>
          <a:p>
            <a:endParaRPr lang="fr-FR" b="1" dirty="0"/>
          </a:p>
          <a:p>
            <a:r>
              <a:rPr lang="fr-FR" b="1" dirty="0"/>
              <a:t>Quel partage entre dépenses privées (via les bénéficiaires de ces services) et investissement public ? Aujourd’hui environ 88% passent par les dépenses publiques. </a:t>
            </a:r>
          </a:p>
          <a:p>
            <a:endParaRPr lang="fr-FR" b="1" dirty="0"/>
          </a:p>
          <a:p>
            <a:r>
              <a:rPr lang="fr-FR" b="1" dirty="0"/>
              <a:t>Au total développement des services et amélioration de la qualité des emplois impliquent un investissement public d’environ 80 milliards d’euros soit 3,3% du PIB (2% pour la création d’1,3 millions d’emplois et 1,3% pour la revalorisation des métiers). A comparer avec les 90 milliards d’exonération et exemption de cotisations sociales </a:t>
            </a:r>
            <a:r>
              <a:rPr lang="fr-FR" sz="1200" b="1" dirty="0"/>
              <a:t>(chiffres 2019, cour des comptes https://www.ccomptes.fr/fr/documents/50123)</a:t>
            </a:r>
          </a:p>
          <a:p>
            <a:endParaRPr lang="fr-FR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17735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7E7EDA-AAA5-4831-9394-AEE7F4A8B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5. Des dépenses ‘brutes’ qui constituent des investissements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BD2C8F-2FC8-4799-8C96-D588EE4A2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/>
              <a:t>L’amélioration des rémunérations génèrent des économies en matière de complément de revenu (prime d’activité) et des recettes fiscales additionnelles. </a:t>
            </a:r>
            <a:endParaRPr lang="fr-FR" dirty="0"/>
          </a:p>
          <a:p>
            <a:r>
              <a:rPr lang="fr-FR" b="1" dirty="0"/>
              <a:t>Le « coût » de la création d’emploi est un « coût brut ». En prenant le RSA comme approximation des montants que la création de ces postes permet d’économiser, ce sont près de 10 milliards qui seraient à déduire. </a:t>
            </a:r>
          </a:p>
          <a:p>
            <a:r>
              <a:rPr lang="fr-FR" b="1" dirty="0"/>
              <a:t>Au total, les montants d’investissement nécessaires sont assez proches de ceux simulés dans l’étude que la CSI a réalisée en 2016 : 2% d’investissement dans le secteur du soin et du lien aurait des effets d’entrainements considérables.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8436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8BCF46-8162-4487-8D75-743B80348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6. Prolongements nécessaires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74BA08-0E0B-448F-9A27-ABEFDC0F5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4097"/>
            <a:ext cx="10515600" cy="4351338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préciser les effets de la revalorisation salariale sur les différents flux de revenus (aides sociales, fiscalité, etc.)</a:t>
            </a:r>
          </a:p>
          <a:p>
            <a:pPr lvl="0"/>
            <a:r>
              <a:rPr lang="fr-FR" dirty="0"/>
              <a:t>articuler les deux types d’évaluations en appliquant les revalorisations envisagées aux emplois créés  pour établir l’évaluation complète du coût du développement de l’offre de service des effets liés à la revalorisation .</a:t>
            </a:r>
          </a:p>
          <a:p>
            <a:pPr lvl="0"/>
            <a:r>
              <a:rPr lang="fr-FR" dirty="0"/>
              <a:t>un troisième prolongement important consiste à estimer les avantages d’une production publique de ces services en analysant le coût de la concurrence et du capital.</a:t>
            </a:r>
          </a:p>
          <a:p>
            <a:pPr marL="0" lvl="0" indent="0">
              <a:buNone/>
            </a:pP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66800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1312</Words>
  <Application>Microsoft Office PowerPoint</Application>
  <PresentationFormat>Grand écran</PresentationFormat>
  <Paragraphs>300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Thème Office</vt:lpstr>
      <vt:lpstr>Les métiers du lien et du soin : quel investissement nécessaire ? </vt:lpstr>
      <vt:lpstr>1. De quels emplois parlons nous ? </vt:lpstr>
      <vt:lpstr>2. Quels coûts pour revaloriser ces métiers ? </vt:lpstr>
      <vt:lpstr>3. De combien d’emplois avons-nous besoin ? Méthodo</vt:lpstr>
      <vt:lpstr>3. De combien d’emplois avons-nous besoin ? </vt:lpstr>
      <vt:lpstr>4. Là-aussi un investissement conséquent est nécessaire</vt:lpstr>
      <vt:lpstr>5. Des dépenses ‘brutes’ qui constituent des investissements</vt:lpstr>
      <vt:lpstr>6. Prolongements nécessaires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métiers du lien et du soin : quel investissement nécessaire ?</dc:title>
  <dc:creator>François-Xavier DEVETTER</dc:creator>
  <cp:lastModifiedBy>François-Xavier DEVETTER</cp:lastModifiedBy>
  <cp:revision>12</cp:revision>
  <dcterms:created xsi:type="dcterms:W3CDTF">2022-01-30T14:36:23Z</dcterms:created>
  <dcterms:modified xsi:type="dcterms:W3CDTF">2022-02-02T20:43:58Z</dcterms:modified>
</cp:coreProperties>
</file>