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35" r:id="rId3"/>
    <p:sldId id="440" r:id="rId4"/>
    <p:sldId id="439" r:id="rId5"/>
    <p:sldId id="437" r:id="rId6"/>
    <p:sldId id="438" r:id="rId7"/>
    <p:sldId id="420" r:id="rId8"/>
    <p:sldId id="408" r:id="rId9"/>
    <p:sldId id="257" r:id="rId10"/>
    <p:sldId id="258" r:id="rId11"/>
    <p:sldId id="259" r:id="rId12"/>
    <p:sldId id="260" r:id="rId13"/>
    <p:sldId id="44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5EE4-5B84-9640-93D1-E57C8FA88BBB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4B2F-5EC3-7A4A-9B52-41C034F8D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6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F8857-3723-4047-B2A0-E8AC01EF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8C5D65-0075-7C40-BBE0-76B5690A9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4B0BE-8AB6-D943-B9F2-99B5CF48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C32C-D197-C540-A528-68385CE40868}" type="datetime1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DEABE-5598-2141-A0B3-68DBAD2B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3C978-C534-2142-BEAA-E51229CD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8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68778-DAA1-3F4F-AC87-D6E8F1BE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D6ED77-E945-F840-9E1F-729E964F6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6DB36-CFF0-6C40-9FCA-B68CD24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027-B35C-FA43-8310-0928360136C7}" type="datetime1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A11D4-7F12-1344-8731-D4FCF94D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06EBF-09DE-AA40-ABF9-2FACEFDA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95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59F975-D73E-9E47-A783-60B9473F7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E29517-1BB7-6B4C-AE32-AEE5F01C9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D5465-53A6-124E-BFCB-25514D1D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F30-061B-5B48-9F1B-BF03E2A5BD18}" type="datetime1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BF6D00-4FB1-DC45-BBBC-5B93679A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67A56-AF33-C94D-B09F-25080DE4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4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F703-5921-6548-A0F2-C36A266F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F202B-50F4-A84C-9590-4887C506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1B662-64A1-7247-BED4-AACCC148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F87-BDD7-D446-B6CA-540480577836}" type="datetime1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0450BF-4963-5340-AF87-8728637F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BFEB2-F142-ED4D-A1D7-87D715C4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65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2DF1F-C170-B24B-9A36-4DBE6BED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9CB3BA-9DCF-C046-95D6-B502EFF78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9AFE8-A577-494E-A457-DE84C12A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C948-FCA1-834E-A963-E31D61D65FA0}" type="datetime1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5FF09-2CD2-994C-AFC6-B1BC8FD6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59AE75-AD43-9749-8327-45230AC5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9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EE9BF-552D-BF4D-AD92-EFF9428F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EC97AF-9B56-E54B-AE2F-70772688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836614-0D52-1A48-942B-2A095D58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7C6ACB-17A2-FC4F-B98A-EAC5DF10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94C0-FAF8-BF4E-9261-FED48BFC26A4}" type="datetime1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2401C2-D05E-AC42-8550-532C2A62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1B3959-7BF8-8343-B1C4-1F5CAA21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55851-8A6F-0D44-AE57-2FA4CB4D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4C2550-1A4E-CD47-9BAD-8FF9254C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CF1645-3DBC-B241-A4D3-E535D52A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36C17E-FC5D-CB47-BF29-92AFAB55E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1D4276-B94E-3C47-B476-B9A2E92E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5A9B8E-4602-1942-9832-740E9DB1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1C29-D148-0845-AA48-17BDEBDE5BD1}" type="datetime1">
              <a:rPr lang="fr-FR" smtClean="0"/>
              <a:t>28/01/2022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4A5813-829A-7E45-B961-946C0BFB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1D82AF-D99C-9440-91E7-4FF68E7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7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97DA8-FDD2-284B-BC6B-E4D79228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85E2AA-DDD2-6E4E-A0DF-17712C02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A802-7297-0A49-9140-2CCA29C4F0A4}" type="datetime1">
              <a:rPr lang="fr-FR" smtClean="0"/>
              <a:t>28/01/2022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FABCEB-F8F8-B141-B1B2-9B7F7506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2733F6-A5BF-174F-B830-2DC3A3D8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25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20BA11-3965-1D48-8642-6BE1842B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6C1C-AEAA-EF43-88BC-24F69E9F30E8}" type="datetime1">
              <a:rPr lang="fr-FR" smtClean="0"/>
              <a:t>28/01/2022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2F28FE-442E-C24E-B839-4E2165DF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4BB72-911F-EE42-80E3-4419411F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77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F64BC-3E75-524A-940B-63F4D46E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E1928-3099-5242-8342-8C6A9B89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82B060-DBD0-4347-9AD6-D9B7DB751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2D3F79-EE66-C349-817A-A5405FED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FC9-D8EE-0D4A-AD7D-2CD541FAD61F}" type="datetime1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FA7040-F5D7-8449-B288-5A576470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7AADA7-D716-8341-8380-EDFBD851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7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F3CD7-A98C-B240-9C82-2553374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AB2DEE-50B6-0244-8183-55D22B014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902E2D-CDB7-5542-A9A2-B9D88916C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7AC66D-731D-C84E-842B-9A80670E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A3FC-0287-DA4B-96E9-0C6B6BBA2EC2}" type="datetime1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2E3E6A-B8D6-FD48-92C5-8D8B524C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DBE4FF-FA29-2048-8A34-6B819BEE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42E0CB-F411-4848-A610-3D1D2FB4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473DE0-25CD-9545-81BF-B63C26196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C7EAC-13AA-5F4E-8E27-97C6DA204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8936-464D-9647-8838-B5D6F0F3D6BE}" type="datetime1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45947-59E2-8447-B12D-DD8B49DDE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7BDF2-FE45-6942-A6FC-9A1D85B1D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A5B7-BBB9-7F48-89ED-2491F54D7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80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ontravaillevautbien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travaillevautbien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6442C-F4EC-E14D-8E03-DBECC5267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0" y="829733"/>
            <a:ext cx="4630995" cy="258233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Parce que mon travail 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le vaut bien !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B4809A-349D-E046-B3F9-EDBA8B9F8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666" y="461748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Consultation sur 14 métiers du soin et du lien très féminisés</a:t>
            </a:r>
          </a:p>
          <a:p>
            <a:r>
              <a:rPr lang="fr-FR" b="1" dirty="0">
                <a:solidFill>
                  <a:schemeClr val="accent1"/>
                </a:solidFill>
              </a:rPr>
              <a:t>Rachel Silvera (université Paris Nanterre) et </a:t>
            </a:r>
          </a:p>
          <a:p>
            <a:r>
              <a:rPr lang="fr-FR" b="1" dirty="0">
                <a:solidFill>
                  <a:schemeClr val="accent1"/>
                </a:solidFill>
              </a:rPr>
              <a:t>Séverine Lemière (université de Paris)</a:t>
            </a:r>
          </a:p>
          <a:p>
            <a:r>
              <a:rPr lang="fr-FR" b="1" dirty="0">
                <a:solidFill>
                  <a:schemeClr val="accent1"/>
                </a:solidFill>
              </a:rPr>
              <a:t>Premiers résultats exploratoires – consultation en cours </a:t>
            </a:r>
          </a:p>
          <a:p>
            <a:r>
              <a:rPr lang="fr-FR" b="1" dirty="0">
                <a:solidFill>
                  <a:schemeClr val="accent1"/>
                </a:solidFill>
              </a:rPr>
              <a:t>3 février 2022</a:t>
            </a:r>
          </a:p>
        </p:txBody>
      </p:sp>
      <p:pic>
        <p:nvPicPr>
          <p:cNvPr id="4" name="Espace réservé du contenu 3" descr="Une image contenant texte, lunettes, femelle, lunettes de protection&#10;&#10;Description générée automatiquement">
            <a:extLst>
              <a:ext uri="{FF2B5EF4-FFF2-40B4-BE49-F238E27FC236}">
                <a16:creationId xmlns:a16="http://schemas.microsoft.com/office/drawing/2014/main" id="{2CD69866-EFD1-2846-A631-2F88813AF7D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0" y="333729"/>
            <a:ext cx="7105279" cy="373027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166141-9CED-EB4C-AB41-667FBEA4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7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FF442-7F7B-5A40-8E29-F9C3B9DA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Des stéréotypes sexués cachant de réelles exigences professionnelles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BB11C-079D-A647-BE76-9F10C22C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758"/>
            <a:ext cx="10205852" cy="457411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87% des professionnel</a:t>
            </a:r>
            <a:r>
              <a:rPr lang="de-DE" sz="2400" dirty="0">
                <a:solidFill>
                  <a:schemeClr val="accent1"/>
                </a:solidFill>
              </a:rPr>
              <a:t>·l</a:t>
            </a:r>
            <a:r>
              <a:rPr lang="fr-FR" sz="2400" dirty="0">
                <a:solidFill>
                  <a:schemeClr val="accent1"/>
                </a:solidFill>
              </a:rPr>
              <a:t>es effectuent souvent </a:t>
            </a:r>
            <a:r>
              <a:rPr lang="fr-FR" sz="2400" b="1" dirty="0">
                <a:solidFill>
                  <a:schemeClr val="accent1"/>
                </a:solidFill>
              </a:rPr>
              <a:t>plusieurs tâches à la fois</a:t>
            </a:r>
            <a:r>
              <a:rPr lang="fr-FR" sz="2400" dirty="0">
                <a:solidFill>
                  <a:schemeClr val="accent1"/>
                </a:solidFill>
              </a:rPr>
              <a:t>. </a:t>
            </a:r>
            <a:r>
              <a:rPr lang="fr-FR" sz="2400" dirty="0"/>
              <a:t>C’est le cas de 92% des infirmières (553). 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Plus de 96% disent </a:t>
            </a:r>
            <a:r>
              <a:rPr lang="fr-FR" sz="2400" b="1" dirty="0">
                <a:solidFill>
                  <a:schemeClr val="accent1"/>
                </a:solidFill>
              </a:rPr>
              <a:t>leur métier difficile sur le plan émotionnel 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Pourtant seulement </a:t>
            </a:r>
            <a:r>
              <a:rPr lang="fr-FR" sz="2400" b="1" dirty="0">
                <a:solidFill>
                  <a:schemeClr val="accent1"/>
                </a:solidFill>
              </a:rPr>
              <a:t>24% bénéficie d’une aide ou d’un accompagnement formel </a:t>
            </a:r>
            <a:r>
              <a:rPr lang="fr-FR" sz="2400" dirty="0">
                <a:solidFill>
                  <a:schemeClr val="accent1"/>
                </a:solidFill>
              </a:rPr>
              <a:t>au sein de leur organisation </a:t>
            </a:r>
            <a:r>
              <a:rPr lang="fr-FR" sz="2400" dirty="0"/>
              <a:t>pour faire face à cette charge émotionnelle. 45% sont aidé</a:t>
            </a:r>
            <a:r>
              <a:rPr lang="de-DE" sz="2400" dirty="0"/>
              <a:t>·</a:t>
            </a:r>
            <a:r>
              <a:rPr lang="fr-FR" sz="2400" dirty="0"/>
              <a:t>es de manière informelle, entre collègues. </a:t>
            </a:r>
          </a:p>
          <a:p>
            <a:pPr marL="0" indent="0">
              <a:buNone/>
            </a:pPr>
            <a:r>
              <a:rPr lang="fr-FR" sz="2400" dirty="0"/>
              <a:t>Les AESH (219) semblent encore plus isolé</a:t>
            </a:r>
            <a:r>
              <a:rPr lang="de-DE" sz="2400" dirty="0"/>
              <a:t>·</a:t>
            </a:r>
            <a:r>
              <a:rPr lang="fr-FR" sz="2400" dirty="0"/>
              <a:t>es , plus de 46% ne bénéficient pas d’aide formelle (47% aide informelle).</a:t>
            </a:r>
          </a:p>
          <a:p>
            <a:pPr marL="0" indent="0">
              <a:buNone/>
            </a:pPr>
            <a:r>
              <a:rPr lang="fr-FR" sz="2400" dirty="0"/>
              <a:t>Les assistantes sociales (525) semblent un peu plus accompagnées, 30% par un accompagnement au sein de l’organisation et 50% de manière informelle par les collègues.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D301AA-07C9-2A46-8D91-94EE77FC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62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DC335-7915-EC46-B64F-AE919BE2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Des emplois qui dégradent l’état de santé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6ED0FE-BC81-0A44-BD11-C33969F5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885"/>
            <a:ext cx="10372106" cy="508211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Plus de </a:t>
            </a:r>
            <a:r>
              <a:rPr lang="fr-FR" sz="2400" b="1" dirty="0">
                <a:solidFill>
                  <a:schemeClr val="accent1"/>
                </a:solidFill>
              </a:rPr>
              <a:t>73% des professionnel</a:t>
            </a:r>
            <a:r>
              <a:rPr lang="de-DE" sz="2400" b="1" dirty="0">
                <a:solidFill>
                  <a:schemeClr val="accent1"/>
                </a:solidFill>
              </a:rPr>
              <a:t>·l</a:t>
            </a:r>
            <a:r>
              <a:rPr lang="fr-FR" sz="2400" b="1" dirty="0">
                <a:solidFill>
                  <a:schemeClr val="accent1"/>
                </a:solidFill>
              </a:rPr>
              <a:t>es ressentent une dégradation de leur santé </a:t>
            </a:r>
            <a:r>
              <a:rPr lang="fr-FR" sz="2400" dirty="0">
                <a:solidFill>
                  <a:schemeClr val="accent1"/>
                </a:solidFill>
              </a:rPr>
              <a:t>liée au travail </a:t>
            </a:r>
          </a:p>
          <a:p>
            <a:pPr marL="0" indent="0">
              <a:buNone/>
            </a:pPr>
            <a:r>
              <a:rPr lang="fr-FR" sz="2400" dirty="0"/>
              <a:t>C’est plus de 80% des infirmières (553), qui ont perdu le départ anticipé à la retraite et 77% des aides à domicile (459), professionnelles souvent plus âgées.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accent1"/>
                </a:solidFill>
              </a:rPr>
              <a:t>Plus de 30% des professionnel</a:t>
            </a:r>
            <a:r>
              <a:rPr lang="de-DE" sz="2400" dirty="0">
                <a:solidFill>
                  <a:schemeClr val="accent1"/>
                </a:solidFill>
              </a:rPr>
              <a:t>·l</a:t>
            </a:r>
            <a:r>
              <a:rPr lang="fr-FR" sz="2400" dirty="0">
                <a:solidFill>
                  <a:schemeClr val="accent1"/>
                </a:solidFill>
              </a:rPr>
              <a:t>es déclarent avoir déjà travaillé en étant malade car sinon le travail ne serait pas fait </a:t>
            </a:r>
            <a:r>
              <a:rPr lang="fr-FR" sz="2400" dirty="0"/>
              <a:t>(et 40% pour des raisons financières).</a:t>
            </a:r>
          </a:p>
          <a:p>
            <a:pPr marL="0" indent="0">
              <a:buNone/>
            </a:pPr>
            <a:r>
              <a:rPr lang="fr-FR" sz="2400" dirty="0"/>
              <a:t>C’est de la cas de presque 46% des assistantes sociales (525)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accent1"/>
                </a:solidFill>
              </a:rPr>
              <a:t>66% estiment </a:t>
            </a:r>
            <a:r>
              <a:rPr lang="fr-FR" sz="2400" b="1" dirty="0">
                <a:solidFill>
                  <a:schemeClr val="accent1"/>
                </a:solidFill>
              </a:rPr>
              <a:t>ne pas être capables de faire ce métier jusqu’à la retraite </a:t>
            </a:r>
            <a:r>
              <a:rPr lang="fr-FR" sz="2400" dirty="0">
                <a:solidFill>
                  <a:schemeClr val="accent1"/>
                </a:solidFill>
              </a:rPr>
              <a:t>(presque 20 pts de plus que l’ensemble des femmes dans les enquêtes nationales)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53A5C0-D671-DC4A-952D-9ABD4E2A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61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755C3-A255-9046-BF1B-255A1F70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Fières de son métier … mais de fortes attentes d’amélioration des conditions d’exercice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D89D1-4F12-B249-9FAB-64C164F02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891"/>
            <a:ext cx="10015847" cy="427015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Presque 71% des professionnel</a:t>
            </a:r>
            <a:r>
              <a:rPr lang="de-DE" sz="2400" dirty="0">
                <a:solidFill>
                  <a:schemeClr val="accent1"/>
                </a:solidFill>
              </a:rPr>
              <a:t>·l</a:t>
            </a:r>
            <a:r>
              <a:rPr lang="fr-FR" sz="2400" dirty="0">
                <a:solidFill>
                  <a:schemeClr val="accent1"/>
                </a:solidFill>
              </a:rPr>
              <a:t>es sont </a:t>
            </a:r>
            <a:r>
              <a:rPr lang="fr-FR" sz="2400" dirty="0" err="1">
                <a:solidFill>
                  <a:schemeClr val="accent1"/>
                </a:solidFill>
              </a:rPr>
              <a:t>fier.e.s</a:t>
            </a:r>
            <a:r>
              <a:rPr lang="fr-FR" sz="2400" dirty="0">
                <a:solidFill>
                  <a:schemeClr val="accent1"/>
                </a:solidFill>
              </a:rPr>
              <a:t> de leur métier car celui-ci est un </a:t>
            </a:r>
            <a:r>
              <a:rPr lang="fr-FR" sz="2400" b="1" dirty="0">
                <a:solidFill>
                  <a:schemeClr val="accent1"/>
                </a:solidFill>
              </a:rPr>
              <a:t>métier d’engagement, utile aux autres </a:t>
            </a:r>
            <a:r>
              <a:rPr lang="fr-FR" sz="2400" dirty="0">
                <a:solidFill>
                  <a:schemeClr val="accent1"/>
                </a:solidFill>
              </a:rPr>
              <a:t>et avec des valeurs fortes</a:t>
            </a:r>
          </a:p>
          <a:p>
            <a:pPr marL="0" indent="0">
              <a:buNone/>
            </a:pPr>
            <a:r>
              <a:rPr lang="fr-FR" sz="2400" dirty="0"/>
              <a:t>59% en sont fier</a:t>
            </a:r>
            <a:r>
              <a:rPr lang="de-DE" sz="2400" dirty="0"/>
              <a:t>·</a:t>
            </a:r>
            <a:r>
              <a:rPr lang="fr-FR" sz="2400" dirty="0"/>
              <a:t>es même s’il s’agit d’un métier mal reconnu dans la société. </a:t>
            </a:r>
            <a:r>
              <a:rPr lang="fr-FR" sz="2400" dirty="0">
                <a:solidFill>
                  <a:schemeClr val="accent1"/>
                </a:solidFill>
              </a:rPr>
              <a:t>Seulement 2% des répondants ne sont pas fier</a:t>
            </a:r>
            <a:r>
              <a:rPr lang="de-DE" sz="2400" dirty="0">
                <a:solidFill>
                  <a:schemeClr val="accent1"/>
                </a:solidFill>
              </a:rPr>
              <a:t>·</a:t>
            </a:r>
            <a:r>
              <a:rPr lang="fr-FR" sz="2400" dirty="0">
                <a:solidFill>
                  <a:schemeClr val="accent1"/>
                </a:solidFill>
              </a:rPr>
              <a:t>es de leur métier et expliquent avoir juste besoin d’un salaire. </a:t>
            </a:r>
          </a:p>
          <a:p>
            <a:endParaRPr lang="fr-FR" sz="2400" dirty="0"/>
          </a:p>
          <a:p>
            <a:r>
              <a:rPr lang="fr-FR" sz="2400" dirty="0"/>
              <a:t>La première attente est la </a:t>
            </a:r>
            <a:r>
              <a:rPr lang="fr-FR" sz="2400" b="1" dirty="0">
                <a:solidFill>
                  <a:schemeClr val="accent1"/>
                </a:solidFill>
              </a:rPr>
              <a:t>revalorisation salariale, pour plus de 87% </a:t>
            </a:r>
            <a:r>
              <a:rPr lang="fr-FR" sz="2400" dirty="0"/>
              <a:t>des professionnel</a:t>
            </a:r>
            <a:r>
              <a:rPr lang="de-DE" sz="2400" dirty="0"/>
              <a:t>·l</a:t>
            </a:r>
            <a:r>
              <a:rPr lang="fr-FR" sz="2400" dirty="0"/>
              <a:t>es puis </a:t>
            </a:r>
            <a:r>
              <a:rPr lang="fr-FR" sz="2400" dirty="0">
                <a:solidFill>
                  <a:schemeClr val="accent1"/>
                </a:solidFill>
              </a:rPr>
              <a:t>vient l’importance des </a:t>
            </a:r>
            <a:r>
              <a:rPr lang="fr-FR" sz="2400" b="1" dirty="0">
                <a:solidFill>
                  <a:schemeClr val="accent1"/>
                </a:solidFill>
              </a:rPr>
              <a:t>création d’emplois  </a:t>
            </a:r>
            <a:r>
              <a:rPr lang="fr-FR" sz="2400" dirty="0"/>
              <a:t>(60%). 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Seulement </a:t>
            </a:r>
            <a:r>
              <a:rPr lang="fr-FR" sz="2400" b="1" dirty="0">
                <a:solidFill>
                  <a:schemeClr val="accent1"/>
                </a:solidFill>
              </a:rPr>
              <a:t>8% </a:t>
            </a:r>
            <a:r>
              <a:rPr lang="fr-FR" sz="2400" dirty="0">
                <a:solidFill>
                  <a:schemeClr val="accent1"/>
                </a:solidFill>
              </a:rPr>
              <a:t>des professionnel</a:t>
            </a:r>
            <a:r>
              <a:rPr lang="de-DE" sz="2400" dirty="0">
                <a:solidFill>
                  <a:schemeClr val="accent1"/>
                </a:solidFill>
              </a:rPr>
              <a:t>·l</a:t>
            </a:r>
            <a:r>
              <a:rPr lang="fr-FR" sz="2400" dirty="0">
                <a:solidFill>
                  <a:schemeClr val="accent1"/>
                </a:solidFill>
              </a:rPr>
              <a:t>es de ces 14 métiers estiment être rémunérées à </a:t>
            </a:r>
            <a:r>
              <a:rPr lang="fr-FR" sz="2400" b="1" dirty="0">
                <a:solidFill>
                  <a:schemeClr val="accent1"/>
                </a:solidFill>
              </a:rPr>
              <a:t>leur juste valeur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AE5963-AC0C-6848-994F-A6CE70ED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5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Consultation ouverte jusqu’en mars 2022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45820"/>
            <a:ext cx="9528958" cy="403311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prstClr val="white"/>
                </a:solidFill>
                <a:latin typeface="Calibri Light" panose="020F0302020204030204"/>
                <a:hlinkClick r:id="rId2"/>
              </a:rPr>
              <a:t>https://MonTravailLeVautBien.fr/</a:t>
            </a:r>
            <a:endParaRPr lang="fr-FR" sz="54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76C785-6B00-A146-9445-E25B0BEB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4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3FEE02A-C3EC-CA41-91F8-46D090CB4431}"/>
              </a:ext>
            </a:extLst>
          </p:cNvPr>
          <p:cNvSpPr txBox="1"/>
          <p:nvPr/>
        </p:nvSpPr>
        <p:spPr>
          <a:xfrm>
            <a:off x="1139635" y="2546161"/>
            <a:ext cx="3387760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400" b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400" b="1" dirty="0">
              <a:solidFill>
                <a:srgbClr val="FEFFFF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055F0E-AEC0-4646-9EAD-71BD0C8A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4" y="1921932"/>
            <a:ext cx="9228666" cy="4377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Paradoxe de la crise sanitaire</a:t>
            </a:r>
            <a:r>
              <a:rPr lang="fr-FR" sz="2400" dirty="0"/>
              <a:t>: Des métiers essentiels qui sont systématiquement dévalorisés. Pourquoi? 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dirty="0">
                <a:solidFill>
                  <a:schemeClr val="accent1"/>
                </a:solidFill>
              </a:rPr>
              <a:t>Parce qu’ils sont ultra-féminisés</a:t>
            </a:r>
            <a:r>
              <a:rPr lang="fr-FR" sz="2400" dirty="0"/>
              <a:t> (entre 80 et 99% de F): on suppose donc qu’ils font appel à des vocations, à des « compétences naturelles » pour les femmes: soigner, accompagner, aider, servir, éduquer… </a:t>
            </a:r>
          </a:p>
          <a:p>
            <a:pPr algn="just"/>
            <a:r>
              <a:rPr lang="fr-FR" sz="2400" b="1" dirty="0">
                <a:solidFill>
                  <a:schemeClr val="accent1"/>
                </a:solidFill>
              </a:rPr>
              <a:t>Parce que ces métiers souffrent d’une faible reconnaissance professionnelle </a:t>
            </a:r>
            <a:r>
              <a:rPr lang="fr-FR" sz="2400" dirty="0"/>
              <a:t>: ex d’une AESH : « </a:t>
            </a:r>
            <a:r>
              <a:rPr lang="fr-FR" sz="2400" i="1" dirty="0"/>
              <a:t>pour les autres, mon travail, ce n’est pas un métier, juste un soutien, une fonction </a:t>
            </a:r>
            <a:r>
              <a:rPr lang="fr-FR" sz="2400" dirty="0"/>
              <a:t>»…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omme si ces métiers ne nécessitaient pas de qualifications professionnelles (diplômes, expérience, savoir-faire, technicités précises…).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Une consultation pour des métiers féminisés du soin et du lien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EBA053-747D-9A42-8CEF-2CA01AF0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998" y="228082"/>
            <a:ext cx="10515600" cy="1639337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fr-FR" b="1" dirty="0">
                <a:solidFill>
                  <a:schemeClr val="accent1"/>
                </a:solidFill>
              </a:rPr>
              <a:t>Caractéristiques des métiers féminisés et masculinisés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310" y="2497724"/>
            <a:ext cx="5181600" cy="356102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Du côté des </a:t>
            </a:r>
            <a:r>
              <a:rPr lang="fr-FR" b="1" dirty="0">
                <a:solidFill>
                  <a:schemeClr val="accent1"/>
                </a:solidFill>
              </a:rPr>
              <a:t>emplois à prédominance masculine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un vrai « métier », bien délimité, aux diplômes reconnu, avec un vrai rôle dans l’organisation, </a:t>
            </a:r>
          </a:p>
          <a:p>
            <a:pPr marL="0" indent="0">
              <a:buNone/>
            </a:pPr>
            <a:r>
              <a:rPr lang="fr-FR" dirty="0"/>
              <a:t>une « culture métier » forte, des carrières prédéfinies, </a:t>
            </a:r>
          </a:p>
          <a:p>
            <a:pPr marL="0" indent="0">
              <a:buNone/>
            </a:pPr>
            <a:r>
              <a:rPr lang="fr-FR" dirty="0"/>
              <a:t>une légitimité technique importante et en adéquation avec les valeurs syndicales et les revendications collectives.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46682" y="2497724"/>
            <a:ext cx="5181600" cy="356102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r>
              <a:rPr lang="fr-FR" altLang="fr-FR" dirty="0"/>
              <a:t>Du côté des </a:t>
            </a:r>
            <a:r>
              <a:rPr lang="fr-FR" altLang="fr-FR" b="1" dirty="0">
                <a:solidFill>
                  <a:schemeClr val="accent1"/>
                </a:solidFill>
              </a:rPr>
              <a:t>emplois à prédominance féminine</a:t>
            </a:r>
            <a:r>
              <a:rPr lang="fr-FR" altLang="fr-FR" dirty="0"/>
              <a:t>: </a:t>
            </a:r>
          </a:p>
          <a:p>
            <a:pPr marL="0" indent="0">
              <a:buNone/>
            </a:pPr>
            <a:r>
              <a:rPr lang="fr-FR" altLang="fr-FR" dirty="0"/>
              <a:t>beaucoup d’emplois ont un même intitulé pour une diversité de réalités professionnelles (dans la même organisation), </a:t>
            </a:r>
          </a:p>
          <a:p>
            <a:pPr marL="0" indent="0">
              <a:buNone/>
            </a:pPr>
            <a:r>
              <a:rPr lang="fr-FR" altLang="fr-FR" dirty="0"/>
              <a:t>cela génère des compétences invisibles, non reconnues, des emplois « fourre-tout », dont les contenus sont assez personnalisés, avec des prises d’initiatives individuelles au-delà du prescrit. </a:t>
            </a:r>
          </a:p>
          <a:p>
            <a:pPr marL="0" indent="0">
              <a:buNone/>
            </a:pPr>
            <a:r>
              <a:rPr lang="fr-FR" altLang="fr-FR" dirty="0"/>
              <a:t>Emplois d’assistance, de relation de service dont la technique est non reconnue. </a:t>
            </a:r>
          </a:p>
          <a:p>
            <a:pPr marL="0" indent="0">
              <a:buNone/>
            </a:pPr>
            <a:r>
              <a:rPr lang="fr-FR" altLang="fr-FR" dirty="0"/>
              <a:t>Difficulté à construire des revendications collectives et à se faire entendre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AC0848-9CDC-B740-8BFA-03252C92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Les critères professionnels sous-évalués dans les métiers féminisés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28825"/>
            <a:ext cx="10003971" cy="43482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diplômes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des métiers de service ne sont toujours pas valorisés comme ceux des secteurs techniques et industriels (ex infirmières jusqu’en 2010). </a:t>
            </a:r>
          </a:p>
          <a:p>
            <a:pPr marL="0" indent="0" algn="just">
              <a:buNone/>
            </a:pP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 technicité de ces emplois est niée : les compétences relationnelles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pas des compétences techniques et complexes. (ex des savoir-faire « discrets »).</a:t>
            </a:r>
          </a:p>
          <a:p>
            <a:pPr marL="0" indent="0" algn="just">
              <a:buNone/>
            </a:pP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responsabilités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auprès de personnes malades et fragilisées ou d’enfants moins reconnues que les responsabilités budgétaires ou managériales.</a:t>
            </a:r>
          </a:p>
          <a:p>
            <a:pPr marL="0" indent="0" algn="just">
              <a:buNone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 pénibilité et les charges physiques ou nerveuses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non reconnues pour ces emplois.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BE5567-BEDB-624D-9F25-9FEA0DA2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89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11664" y="4114568"/>
            <a:ext cx="1574801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FEE02A-C3EC-CA41-91F8-46D090CB4431}"/>
              </a:ext>
            </a:extLst>
          </p:cNvPr>
          <p:cNvSpPr txBox="1"/>
          <p:nvPr/>
        </p:nvSpPr>
        <p:spPr>
          <a:xfrm>
            <a:off x="1139635" y="2546161"/>
            <a:ext cx="3387760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400" b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400" b="1" dirty="0">
              <a:solidFill>
                <a:srgbClr val="FEFFFF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055F0E-AEC0-4646-9EAD-71BD0C8A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7199"/>
            <a:ext cx="10563037" cy="4607626"/>
          </a:xfrm>
        </p:spPr>
        <p:txBody>
          <a:bodyPr>
            <a:normAutofit/>
          </a:bodyPr>
          <a:lstStyle/>
          <a:p>
            <a:pPr marL="0" lvl="1" indent="0">
              <a:buClr>
                <a:schemeClr val="tx1"/>
              </a:buClr>
              <a:buSzPct val="70000"/>
              <a:buNone/>
              <a:defRPr/>
            </a:pPr>
            <a:r>
              <a:rPr lang="fr-FR" sz="2000" dirty="0"/>
              <a:t>Tout confondu, les écarts de rémunération sont d’environ un « quart en moins » en France : </a:t>
            </a:r>
          </a:p>
          <a:p>
            <a:pPr marL="0" lvl="1" indent="0">
              <a:buClr>
                <a:schemeClr val="tx1"/>
              </a:buClr>
              <a:buSzPct val="70000"/>
              <a:buNone/>
              <a:defRPr/>
            </a:pPr>
            <a:r>
              <a:rPr lang="fr-FR" sz="1800" dirty="0">
                <a:solidFill>
                  <a:schemeClr val="accent1"/>
                </a:solidFill>
              </a:rPr>
              <a:t>27,8%</a:t>
            </a:r>
            <a:r>
              <a:rPr lang="fr-FR" sz="1800" dirty="0"/>
              <a:t> (Insee, 2020)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000" dirty="0"/>
              <a:t>Ce quart en moins s’explique par :</a:t>
            </a:r>
            <a:endParaRPr lang="fr-FR" altLang="fr-FR" sz="2000" dirty="0"/>
          </a:p>
          <a:p>
            <a:pPr marL="1554480" lvl="3" indent="-246888">
              <a:buSzPct val="90000"/>
              <a:buFont typeface="Wingdings 2"/>
              <a:buChar char="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Le temps partiel </a:t>
            </a:r>
            <a:r>
              <a:rPr lang="fr-FR" altLang="fr-FR" sz="2000" dirty="0"/>
              <a:t>…. Beaucoup de TP dans les métiers féminisés</a:t>
            </a:r>
          </a:p>
          <a:p>
            <a:pPr marL="1554480" lvl="3" indent="-246888">
              <a:buFont typeface="Wingdings 2"/>
              <a:buChar char="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La ségrégation professionnelle </a:t>
            </a:r>
          </a:p>
          <a:p>
            <a:pPr marL="1954530" lvl="4" indent="-246888">
              <a:buFont typeface="Wingdings 2"/>
              <a:buChar char="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le plafond de verre</a:t>
            </a:r>
            <a:r>
              <a:rPr lang="fr-FR" altLang="fr-FR" sz="2000" dirty="0"/>
              <a:t>…. non mixité des emplois les mieux rémunérés</a:t>
            </a:r>
          </a:p>
          <a:p>
            <a:pPr marL="1954530" lvl="4" indent="-246888">
              <a:buFont typeface="Wingdings 2"/>
              <a:buChar char="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les parois de verre</a:t>
            </a:r>
            <a:r>
              <a:rPr lang="fr-FR" altLang="fr-FR" sz="2000" dirty="0"/>
              <a:t>….. dévalorisation des emplois féminisés </a:t>
            </a:r>
          </a:p>
          <a:p>
            <a:pPr marL="1554480" lvl="3" indent="-246888">
              <a:buFont typeface="Wingdings 2"/>
              <a:buChar char="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Les primes</a:t>
            </a:r>
            <a:r>
              <a:rPr lang="fr-FR" altLang="fr-FR" sz="2000" dirty="0"/>
              <a:t>….. des compléments salariaux pouvant différer selon les emplois</a:t>
            </a:r>
          </a:p>
          <a:p>
            <a:pPr marL="1554480" lvl="3" indent="-246888">
              <a:buFont typeface="Wingdings 2"/>
              <a:buChar char="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Les déroulements de carrière </a:t>
            </a:r>
            <a:r>
              <a:rPr lang="fr-FR" altLang="fr-FR" sz="2000" dirty="0"/>
              <a:t>….. le </a:t>
            </a:r>
            <a:r>
              <a:rPr lang="fr-FR" altLang="fr-FR" sz="2000" b="1" dirty="0">
                <a:solidFill>
                  <a:schemeClr val="accent1"/>
                </a:solidFill>
              </a:rPr>
              <a:t>plancher collant </a:t>
            </a:r>
            <a:r>
              <a:rPr lang="fr-FR" altLang="fr-FR" sz="2000" dirty="0"/>
              <a:t>dans les métiers féminisés</a:t>
            </a:r>
          </a:p>
          <a:p>
            <a:pPr marL="1554480" lvl="3" indent="-246888">
              <a:buFont typeface="Wingdings 2"/>
              <a:buChar char=""/>
              <a:defRPr/>
            </a:pPr>
            <a:r>
              <a:rPr lang="fr-FR" altLang="fr-FR" sz="2000" dirty="0"/>
              <a:t>Et la </a:t>
            </a:r>
            <a:r>
              <a:rPr lang="fr-FR" altLang="fr-FR" sz="2000" b="1" dirty="0">
                <a:solidFill>
                  <a:schemeClr val="accent1"/>
                </a:solidFill>
              </a:rPr>
              <a:t>part « inexpliquée » </a:t>
            </a:r>
            <a:r>
              <a:rPr lang="fr-FR" altLang="fr-FR" sz="2000" dirty="0"/>
              <a:t>= toute choses </a:t>
            </a:r>
            <a:r>
              <a:rPr lang="fr-FR" altLang="fr-FR" sz="2000" i="1" dirty="0"/>
              <a:t>égales</a:t>
            </a:r>
            <a:r>
              <a:rPr lang="fr-FR" altLang="fr-FR" sz="2000" dirty="0"/>
              <a:t> par ailleurs, les femmes sont discriminées parce qu’elles sont femmes (et soupçonnées d’être des mères indisponibles= « </a:t>
            </a:r>
            <a:r>
              <a:rPr lang="fr-FR" altLang="fr-FR" sz="2000" b="1" dirty="0">
                <a:solidFill>
                  <a:schemeClr val="accent1"/>
                </a:solidFill>
              </a:rPr>
              <a:t>plafond de mère </a:t>
            </a:r>
            <a:r>
              <a:rPr lang="fr-FR" altLang="fr-FR" sz="2000" dirty="0"/>
              <a:t>»). </a:t>
            </a:r>
          </a:p>
          <a:p>
            <a:pPr marL="0" indent="0" algn="just">
              <a:buNone/>
            </a:pPr>
            <a:endParaRPr lang="fr-FR" sz="20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199" y="534459"/>
            <a:ext cx="10550237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La sous-valorisation des métiers féminisés : facteur systémique mais invisible des écarts salariaux entre femmes et hommes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840BF2-7ECE-A84D-AAE4-E2A7837E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5</a:t>
            </a:fld>
            <a:endParaRPr lang="fr-FR"/>
          </a:p>
        </p:txBody>
      </p:sp>
      <p:sp>
        <p:nvSpPr>
          <p:cNvPr id="4" name="Accolade ouvrante 3"/>
          <p:cNvSpPr/>
          <p:nvPr/>
        </p:nvSpPr>
        <p:spPr>
          <a:xfrm>
            <a:off x="1964266" y="3098800"/>
            <a:ext cx="177800" cy="2954866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1664" y="4114568"/>
            <a:ext cx="157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Dévalorisation des métiers féminisés</a:t>
            </a:r>
          </a:p>
        </p:txBody>
      </p:sp>
    </p:spTree>
    <p:extLst>
      <p:ext uri="{BB962C8B-B14F-4D97-AF65-F5344CB8AC3E}">
        <p14:creationId xmlns:p14="http://schemas.microsoft.com/office/powerpoint/2010/main" val="424351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3FEE02A-C3EC-CA41-91F8-46D090CB4431}"/>
              </a:ext>
            </a:extLst>
          </p:cNvPr>
          <p:cNvSpPr txBox="1"/>
          <p:nvPr/>
        </p:nvSpPr>
        <p:spPr>
          <a:xfrm>
            <a:off x="1139635" y="2546161"/>
            <a:ext cx="3387760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400" b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400" b="1" dirty="0">
              <a:solidFill>
                <a:srgbClr val="FEFFFF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B055F0E-AEC0-4646-9EAD-71BD0C8A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59554"/>
            <a:ext cx="10312730" cy="405312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altLang="fr-FR" sz="2000" dirty="0"/>
              <a:t>Actions pour réduire les inégalités salariales souvent limitées au principe « à travail égal, salaire égal »….  Or </a:t>
            </a:r>
            <a:r>
              <a:rPr lang="fr-FR" altLang="fr-FR" sz="2000" b="1" dirty="0">
                <a:solidFill>
                  <a:schemeClr val="accent1"/>
                </a:solidFill>
              </a:rPr>
              <a:t>la loi va plus loin</a:t>
            </a:r>
            <a:r>
              <a:rPr lang="fr-FR" altLang="fr-FR" sz="2000" dirty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2000" i="1" dirty="0"/>
              <a:t>« Tout employeur assure, pour un même travail ou pour </a:t>
            </a:r>
            <a:r>
              <a:rPr lang="fr-FR" altLang="fr-FR" sz="2000" b="1" i="1" dirty="0">
                <a:solidFill>
                  <a:schemeClr val="accent1"/>
                </a:solidFill>
              </a:rPr>
              <a:t>un travail de valeur égale</a:t>
            </a:r>
            <a:r>
              <a:rPr lang="fr-FR" altLang="fr-FR" sz="2000" i="1" dirty="0"/>
              <a:t>, l’égalité de rémunération entre les femmes et les hommes » (Art. L 3221-2 du CT)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2000" dirty="0"/>
              <a:t>« </a:t>
            </a:r>
            <a:r>
              <a:rPr lang="fr-FR" altLang="fr-FR" sz="2000" i="1" dirty="0"/>
              <a:t>Sont considérés comme ayant une valeur égale les travaux qui exigent des salariés un </a:t>
            </a:r>
            <a:r>
              <a:rPr lang="fr-FR" altLang="fr-FR" sz="2000" b="1" i="1" dirty="0">
                <a:solidFill>
                  <a:schemeClr val="accent1"/>
                </a:solidFill>
              </a:rPr>
              <a:t>ensemble comparable de connaissances professionnelles consacrées par un titre, un diplôme ou une pratique professionnelle, de capacités découlant de l’expérience acquise, de responsabilités et de charge physique ou nerveuse</a:t>
            </a:r>
            <a:r>
              <a:rPr lang="fr-FR" altLang="fr-FR" sz="2000" i="1" dirty="0">
                <a:solidFill>
                  <a:schemeClr val="accent1"/>
                </a:solidFill>
              </a:rPr>
              <a:t> </a:t>
            </a:r>
            <a:r>
              <a:rPr lang="fr-FR" altLang="fr-FR" sz="2000" i="1" dirty="0"/>
              <a:t>» (Art.L3221-4 du CT)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2000" i="1" dirty="0"/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2000" dirty="0"/>
              <a:t>Le cadre légal permet donc de comparer des emplois différents, par exemple des emplois masculinisés et des emplois féminisés, et de valeur égale pour imposer l’égalité salariale. </a:t>
            </a:r>
          </a:p>
          <a:p>
            <a:pPr marL="0" indent="0" algn="just">
              <a:buNone/>
            </a:pPr>
            <a:endParaRPr lang="fr-FR" sz="20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551392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Et donc des politiques d’égalité qui n’intègrent pas le principe de valeur égale des emplois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8DA32C1-9365-9642-945C-31B5E23B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9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44613-CEA2-334D-8041-99033735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74" y="1690688"/>
            <a:ext cx="8982825" cy="4521193"/>
          </a:xfrm>
        </p:spPr>
        <p:txBody>
          <a:bodyPr anchor="ctr">
            <a:norm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altLang="fr-FR" sz="2000" dirty="0"/>
              <a:t>Un objectif : Mieux </a:t>
            </a:r>
            <a:r>
              <a:rPr lang="fr-FR" altLang="fr-FR" sz="2000" b="1" dirty="0">
                <a:solidFill>
                  <a:schemeClr val="accent1"/>
                </a:solidFill>
              </a:rPr>
              <a:t>cerner le travail réel et les revendications des salariées occupant des métiers féminisés du soin et du lien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fr-FR" altLang="fr-FR" sz="2000" b="1" dirty="0">
              <a:solidFill>
                <a:schemeClr val="accent1"/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Description de l’emploi</a:t>
            </a:r>
            <a:r>
              <a:rPr lang="fr-FR" altLang="fr-FR" sz="2000" dirty="0"/>
              <a:t>; travail prescrit/travail réel ; responsabilités, contraintes physiques/ organisationnelles / « émotionnelles »;  organisation du travail et temps de travail, rémunération ; revendications (proposées et attendues) …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SzPct val="100000"/>
              <a:buNone/>
              <a:defRPr/>
            </a:pPr>
            <a:endParaRPr lang="fr-FR" altLang="fr-FR" sz="2000" dirty="0"/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altLang="fr-FR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Enjeu </a:t>
            </a:r>
            <a:r>
              <a:rPr lang="fr-FR" altLang="fr-FR" sz="2000" dirty="0">
                <a:latin typeface="Calibri" panose="020F0502020204030204" pitchFamily="34" charset="0"/>
              </a:rPr>
              <a:t>: s’appuyer sur la valeur du travail des métiers du soin et du lien pour revaloriser leurs salaires (reconnaissance des qualifications, des responsabilités, de la technicité et des contraintes).</a:t>
            </a:r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3586348" y="5664530"/>
            <a:ext cx="794525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31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  <a:hlinkClick r:id="rId2"/>
              </a:rPr>
              <a:t>https://MonTravailLeVautBien.fr/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54721" y="576792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Contenu de la consultation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5CEACC-337E-9B4A-8EE3-DFFB65E5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93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A644B29-9C8B-EE4A-891D-175C1DF73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23420"/>
              </p:ext>
            </p:extLst>
          </p:nvPr>
        </p:nvGraphicFramePr>
        <p:xfrm>
          <a:off x="5130799" y="1225411"/>
          <a:ext cx="5331362" cy="5122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3461">
                  <a:extLst>
                    <a:ext uri="{9D8B030D-6E8A-4147-A177-3AD203B41FA5}">
                      <a16:colId xmlns:a16="http://schemas.microsoft.com/office/drawing/2014/main" val="2996362136"/>
                    </a:ext>
                  </a:extLst>
                </a:gridCol>
                <a:gridCol w="757901">
                  <a:extLst>
                    <a:ext uri="{9D8B030D-6E8A-4147-A177-3AD203B41FA5}">
                      <a16:colId xmlns:a16="http://schemas.microsoft.com/office/drawing/2014/main" val="4179899629"/>
                    </a:ext>
                  </a:extLst>
                </a:gridCol>
              </a:tblGrid>
              <a:tr h="302886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14 professions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1232240850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AESH (ou exAVS)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219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2461839434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aide-soignant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458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1137262175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agent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 d’entretien ou agent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 des services hospitaliers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116</a:t>
                      </a:r>
                      <a:endParaRPr lang="fr-F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3267079250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ATSEM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368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2368535618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aide à domicile ou auxiliaires de vie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469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456392913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assistant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 familial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57</a:t>
                      </a:r>
                      <a:endParaRPr lang="fr-FR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3650780467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assistant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 maternel</a:t>
                      </a:r>
                      <a:r>
                        <a:rPr lang="de-DE" sz="1600">
                          <a:effectLst/>
                        </a:rPr>
                        <a:t>·l</a:t>
                      </a:r>
                      <a:r>
                        <a:rPr lang="fr-FR" sz="1600">
                          <a:effectLst/>
                        </a:rPr>
                        <a:t>e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128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3995475263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assistant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 des services sociaux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r>
                        <a:rPr lang="fr-FR" sz="1600" b="0" dirty="0">
                          <a:solidFill>
                            <a:schemeClr val="accent1"/>
                          </a:solidFill>
                          <a:effectLst/>
                        </a:rPr>
                        <a:t>525</a:t>
                      </a:r>
                      <a:endParaRPr lang="fr-FR" sz="16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2325596565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auxiliaire de puériculture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194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3540375886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éducateur</a:t>
                      </a:r>
                      <a:r>
                        <a:rPr lang="de-DE" sz="1600" dirty="0">
                          <a:effectLst/>
                        </a:rPr>
                        <a:t>·</a:t>
                      </a:r>
                      <a:r>
                        <a:rPr lang="fr-FR" sz="1600" dirty="0" err="1">
                          <a:effectLst/>
                        </a:rPr>
                        <a:t>trice</a:t>
                      </a:r>
                      <a:r>
                        <a:rPr lang="fr-FR" sz="1600" dirty="0">
                          <a:effectLst/>
                        </a:rPr>
                        <a:t> de jeunes enfants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259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1061060616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éducateur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trice spécialisé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581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3113657618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infirmier</a:t>
                      </a:r>
                      <a:r>
                        <a:rPr lang="de-DE" sz="1600">
                          <a:effectLst/>
                        </a:rPr>
                        <a:t>·</a:t>
                      </a:r>
                      <a:r>
                        <a:rPr lang="fr-FR" sz="1600">
                          <a:effectLst/>
                        </a:rPr>
                        <a:t>e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2979210623"/>
                  </a:ext>
                </a:extLst>
              </a:tr>
              <a:tr h="393931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professeur</a:t>
                      </a:r>
                      <a:r>
                        <a:rPr lang="de-DE" sz="1600" dirty="0">
                          <a:effectLst/>
                        </a:rPr>
                        <a:t>·</a:t>
                      </a:r>
                      <a:r>
                        <a:rPr lang="fr-FR" sz="1600" dirty="0">
                          <a:effectLst/>
                        </a:rPr>
                        <a:t>e des écoles</a:t>
                      </a: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476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2548242997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sage-femme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3600535915"/>
                  </a:ext>
                </a:extLst>
              </a:tr>
              <a:tr h="302886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Total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4501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63" marR="79563" marT="0" marB="0"/>
                </a:tc>
                <a:extLst>
                  <a:ext uri="{0D108BD9-81ED-4DB2-BD59-A6C34878D82A}">
                    <a16:rowId xmlns:a16="http://schemas.microsoft.com/office/drawing/2014/main" val="6087221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439FC66E-CBE2-604E-AFF7-A24911C008BA}"/>
              </a:ext>
            </a:extLst>
          </p:cNvPr>
          <p:cNvSpPr txBox="1"/>
          <p:nvPr/>
        </p:nvSpPr>
        <p:spPr>
          <a:xfrm>
            <a:off x="838200" y="4131437"/>
            <a:ext cx="325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Analyse de l’échantillon </a:t>
            </a:r>
          </a:p>
          <a:p>
            <a:r>
              <a:rPr lang="fr-FR" b="1" dirty="0"/>
              <a:t>Au 19 janvier 2022 </a:t>
            </a:r>
          </a:p>
          <a:p>
            <a:r>
              <a:rPr lang="fr-FR" b="1" dirty="0"/>
              <a:t>4501 réponses complètes </a:t>
            </a:r>
          </a:p>
          <a:p>
            <a:endParaRPr lang="fr-FR" b="1" dirty="0"/>
          </a:p>
          <a:p>
            <a:r>
              <a:rPr lang="fr-FR" b="1" dirty="0"/>
              <a:t>Femmes : 89,4%</a:t>
            </a:r>
          </a:p>
          <a:p>
            <a:r>
              <a:rPr lang="fr-FR" b="1" dirty="0"/>
              <a:t>Age : 59,2% entre 40 et 60 ans</a:t>
            </a:r>
          </a:p>
          <a:p>
            <a:r>
              <a:rPr lang="fr-FR" b="1" dirty="0"/>
              <a:t>40,5% de syndiqué</a:t>
            </a:r>
            <a:r>
              <a:rPr lang="de-DE" b="1" dirty="0"/>
              <a:t>·</a:t>
            </a:r>
            <a:r>
              <a:rPr lang="fr-FR" b="1" dirty="0"/>
              <a:t>es</a:t>
            </a:r>
            <a:r>
              <a:rPr lang="fr-FR" dirty="0"/>
              <a:t> 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2866" y="731573"/>
            <a:ext cx="3818467" cy="251962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14 métiers féminisés consultés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FFC452-547F-C04F-A74A-34BE930A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0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D6CC8-36B0-5749-A913-BBF7EF23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 contenu du travail plus complexe que la qualification reconnue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E4011-1FC5-C14E-BB55-672DDD6FD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647495"/>
            <a:ext cx="9944595" cy="4860184"/>
          </a:xfrm>
        </p:spPr>
        <p:txBody>
          <a:bodyPr>
            <a:normAutofit/>
          </a:bodyPr>
          <a:lstStyle/>
          <a:p>
            <a:r>
              <a:rPr lang="fr-FR" sz="2400" dirty="0"/>
              <a:t>Plus de </a:t>
            </a:r>
            <a:r>
              <a:rPr lang="fr-FR" sz="2400" dirty="0">
                <a:solidFill>
                  <a:schemeClr val="accent1"/>
                </a:solidFill>
              </a:rPr>
              <a:t>53% de l’échantillon estime que </a:t>
            </a:r>
            <a:r>
              <a:rPr lang="fr-FR" sz="2400" b="1" dirty="0">
                <a:solidFill>
                  <a:schemeClr val="accent1"/>
                </a:solidFill>
              </a:rPr>
              <a:t>le temps nécessaire </a:t>
            </a:r>
            <a:r>
              <a:rPr lang="fr-FR" sz="2400" dirty="0">
                <a:solidFill>
                  <a:schemeClr val="accent1"/>
                </a:solidFill>
              </a:rPr>
              <a:t>pour bien maitriser son travail </a:t>
            </a:r>
            <a:r>
              <a:rPr lang="fr-FR" sz="2400" b="1" dirty="0">
                <a:solidFill>
                  <a:schemeClr val="accent1"/>
                </a:solidFill>
              </a:rPr>
              <a:t>est de plus d’une année</a:t>
            </a:r>
            <a:r>
              <a:rPr lang="fr-FR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/>
              <a:t>C’est le cas de la moitié des AESH (219), métier considéré comme « non qualifié » et 62% des assistantes sociales (525), diplômées à bac+3. 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98% de l’échantillon explique que leur métier demande </a:t>
            </a:r>
            <a:r>
              <a:rPr lang="fr-FR" sz="2400" b="1" dirty="0">
                <a:solidFill>
                  <a:schemeClr val="accent1"/>
                </a:solidFill>
              </a:rPr>
              <a:t>des connaissances théoriques </a:t>
            </a:r>
          </a:p>
          <a:p>
            <a:pPr marL="0" indent="0">
              <a:buNone/>
            </a:pPr>
            <a:r>
              <a:rPr lang="fr-FR" sz="2400" dirty="0"/>
              <a:t>C’est plus de 95% des aides à domicile (459), bien loin de l’image de ce métier.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Plus de 46% ont une fiche de poste mais qui ne correspond pas à la réalité du travail car elles doivent faire </a:t>
            </a:r>
            <a:r>
              <a:rPr lang="fr-FR" sz="2400" b="1" dirty="0">
                <a:solidFill>
                  <a:schemeClr val="accent1"/>
                </a:solidFill>
              </a:rPr>
              <a:t>des activités supplémentaires</a:t>
            </a:r>
          </a:p>
          <a:p>
            <a:pPr marL="0" indent="0">
              <a:buNone/>
            </a:pPr>
            <a:r>
              <a:rPr lang="fr-FR" sz="2400" dirty="0"/>
              <a:t>C’est le cas de 60% des aides-soignantes (458), pourtant métier règlementé.  </a:t>
            </a:r>
          </a:p>
          <a:p>
            <a:pPr marL="0" indent="0">
              <a:buNone/>
            </a:pPr>
            <a:r>
              <a:rPr lang="fr-FR" sz="2400" dirty="0"/>
              <a:t>Et ces </a:t>
            </a:r>
            <a:r>
              <a:rPr lang="fr-FR" sz="2400" b="1" dirty="0">
                <a:solidFill>
                  <a:schemeClr val="accent1"/>
                </a:solidFill>
              </a:rPr>
              <a:t>activités supplémentaires sont considérées indispensables </a:t>
            </a:r>
            <a:r>
              <a:rPr lang="fr-FR" sz="2400" dirty="0"/>
              <a:t>à la bonne réalisation du travail dans plus de 77% des réponses.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58CABE-7DD4-0343-8D23-DC464232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5B7-BBB9-7F48-89ED-2491F54D718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28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1534</Words>
  <Application>Microsoft Macintosh PowerPoint</Application>
  <PresentationFormat>Grand écran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 2</vt:lpstr>
      <vt:lpstr>Thème Office</vt:lpstr>
      <vt:lpstr>Parce que mon travail  le vaut bien ! </vt:lpstr>
      <vt:lpstr>Une consultation pour des métiers féminisés du soin et du lien </vt:lpstr>
      <vt:lpstr>Caractéristiques des métiers féminisés et masculinisés </vt:lpstr>
      <vt:lpstr>Les critères professionnels sous-évalués dans les métiers féminisés</vt:lpstr>
      <vt:lpstr>La sous-valorisation des métiers féminisés : facteur systémique mais invisible des écarts salariaux entre femmes et hommes </vt:lpstr>
      <vt:lpstr>Et donc des politiques d’égalité qui n’intègrent pas le principe de valeur égale des emplois</vt:lpstr>
      <vt:lpstr>Contenu de la consultation </vt:lpstr>
      <vt:lpstr>Les 14 métiers féminisés consultés </vt:lpstr>
      <vt:lpstr>Le contenu du travail plus complexe que la qualification reconnue  </vt:lpstr>
      <vt:lpstr>Des stéréotypes sexués cachant de réelles exigences professionnelles</vt:lpstr>
      <vt:lpstr>Des emplois qui dégradent l’état de santé </vt:lpstr>
      <vt:lpstr>Fières de son métier … mais de fortes attentes d’amélioration des conditions d’exercice</vt:lpstr>
      <vt:lpstr>Consultation ouverte jusqu’en mars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Rachel Silvera</dc:creator>
  <cp:lastModifiedBy>Rachel Silvera</cp:lastModifiedBy>
  <cp:revision>50</cp:revision>
  <dcterms:created xsi:type="dcterms:W3CDTF">2022-01-19T13:52:17Z</dcterms:created>
  <dcterms:modified xsi:type="dcterms:W3CDTF">2022-01-28T11:25:59Z</dcterms:modified>
</cp:coreProperties>
</file>